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68.svg" ContentType="image/svg+xml"/>
  <Override PartName="/ppt/media/image70.svg" ContentType="image/svg+xml"/>
  <Override PartName="/ppt/media/image7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6"/>
  </p:notesMasterIdLst>
  <p:handoutMasterIdLst>
    <p:handoutMasterId r:id="rId47"/>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316" r:id="rId22"/>
    <p:sldId id="10170" r:id="rId23"/>
    <p:sldId id="391" r:id="rId24"/>
    <p:sldId id="286" r:id="rId25"/>
    <p:sldId id="293" r:id="rId26"/>
    <p:sldId id="289" r:id="rId27"/>
    <p:sldId id="10171" r:id="rId28"/>
    <p:sldId id="9697" r:id="rId29"/>
    <p:sldId id="9698" r:id="rId30"/>
    <p:sldId id="10164" r:id="rId31"/>
    <p:sldId id="10165" r:id="rId32"/>
    <p:sldId id="437" r:id="rId33"/>
    <p:sldId id="10303" r:id="rId34"/>
    <p:sldId id="10312" r:id="rId35"/>
    <p:sldId id="446" r:id="rId36"/>
    <p:sldId id="10258" r:id="rId37"/>
    <p:sldId id="448" r:id="rId38"/>
    <p:sldId id="10201" r:id="rId39"/>
    <p:sldId id="9495" r:id="rId40"/>
    <p:sldId id="582" r:id="rId41"/>
    <p:sldId id="583" r:id="rId42"/>
    <p:sldId id="10167" r:id="rId43"/>
    <p:sldId id="584" r:id="rId44"/>
    <p:sldId id="48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316"/>
            <p14:sldId id="10170"/>
            <p14:sldId id="391"/>
            <p14:sldId id="286"/>
            <p14:sldId id="293"/>
            <p14:sldId id="289"/>
            <p14:sldId id="10171"/>
            <p14:sldId id="9697"/>
            <p14:sldId id="9698"/>
            <p14:sldId id="10164"/>
            <p14:sldId id="10165"/>
            <p14:sldId id="437"/>
            <p14:sldId id="10303"/>
            <p14:sldId id="10312"/>
            <p14:sldId id="446"/>
            <p14:sldId id="10258"/>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EEA1F1-FBAB-29E2-6BFF-DB9846D4360E}" name="Akshay Arya" initials="AA" userId="S::akshay.arya@skyquestt.com::611a6814-055e-4dec-8773-237e1bf650f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5" autoAdjust="0"/>
    <p:restoredTop sz="94249" autoAdjust="0"/>
  </p:normalViewPr>
  <p:slideViewPr>
    <p:cSldViewPr snapToGrid="0">
      <p:cViewPr varScale="1">
        <p:scale>
          <a:sx n="80" d="100"/>
          <a:sy n="80" d="100"/>
        </p:scale>
        <p:origin x="821"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esProps" Target="presProps.xml"/><Relationship Id="rId49" Type="http://schemas.openxmlformats.org/officeDocument/2006/relationships/viewProps" Target="viewProps.xml"/><Relationship Id="rId50" Type="http://schemas.openxmlformats.org/officeDocument/2006/relationships/theme" Target="theme/theme1.xml"/><Relationship Id="rId51" Type="http://schemas.openxmlformats.org/officeDocument/2006/relationships/tableStyles" Target="tableStyles.xml"/><Relationship Id="rId52" Type="http://schemas.microsoft.com/office/2018/10/relationships/authors" Target="author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https://skyquestt-my.sharepoint.com/personal/prachi_mishra_skyquestt_com/Documents/Desktop/Big%20Data%20Market/CP_Big%20Data%20Market.xlsx" TargetMode="Externa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C:\Users\Akshay%20Arya\Downloads\drggfd.csv" TargetMode="Externa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numRef>
              <c:f>'Microsoft Corporation'!$I$8:$K$8</c:f>
              <c:numCache>
                <c:formatCode>General</c:formatCode>
                <c:ptCount val="3"/>
                <c:pt idx="0">
                  <c:v>2022</c:v>
                </c:pt>
                <c:pt idx="1">
                  <c:v>2023</c:v>
                </c:pt>
                <c:pt idx="2">
                  <c:v>2024</c:v>
                </c:pt>
              </c:numCache>
            </c:numRef>
          </c:cat>
          <c:val>
            <c:numRef>
              <c:f>'Microsoft Corporation'!$I$9:$K$9</c:f>
              <c:numCache>
                <c:formatCode>0.00</c:formatCode>
                <c:ptCount val="3"/>
                <c:pt idx="0">
                  <c:v>198.27</c:v>
                </c:pt>
                <c:pt idx="1">
                  <c:v>211.91499999999999</c:v>
                </c:pt>
                <c:pt idx="2">
                  <c:v>245.12200000000001</c:v>
                </c:pt>
              </c:numCache>
            </c:numRef>
          </c:val>
          <c:extLst>
            <c:ext xmlns:c16="http://schemas.microsoft.com/office/drawing/2014/chart" uri="{C3380CC4-5D6E-409C-BE32-E72D297353CC}">
              <c16:uniqueId val="{00000000-0A4F-498B-B4A9-8A15BD18D97B}"/>
            </c:ext>
          </c:extLst>
        </c:ser>
        <c:dLbls>
          <c:showLegendKey val="0"/>
          <c:showVal val="0"/>
          <c:showCatName val="0"/>
          <c:showSerName val="0"/>
          <c:showPercent val="0"/>
          <c:showBubbleSize val="0"/>
        </c:dLbls>
        <c:gapWidth val="219"/>
        <c:overlap val="-27"/>
        <c:axId val="521009864"/>
        <c:axId val="521013824"/>
      </c:barChart>
      <c:catAx>
        <c:axId val="521009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521013824"/>
        <c:crosses val="autoZero"/>
        <c:auto val="1"/>
        <c:lblAlgn val="ctr"/>
        <c:lblOffset val="100"/>
        <c:noMultiLvlLbl val="0"/>
      </c:catAx>
      <c:valAx>
        <c:axId val="521013824"/>
        <c:scaling>
          <c:orientation val="minMax"/>
        </c:scaling>
        <c:delete val="1"/>
        <c:axPos val="l"/>
        <c:numFmt formatCode="0.00" sourceLinked="1"/>
        <c:majorTickMark val="none"/>
        <c:minorTickMark val="none"/>
        <c:tickLblPos val="nextTo"/>
        <c:crossAx val="521009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B37-4DBA-9343-E9B9793E67B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B37-4DBA-9343-E9B9793E67B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B37-4DBA-9343-E9B9793E67B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B37-4DBA-9343-E9B9793E67B1}"/>
              </c:ext>
            </c:extLst>
          </c:dPt>
          <c:cat>
            <c:strRef>
              <c:f>drggfd!$E$26:$E$29</c:f>
              <c:strCache>
                <c:ptCount val="4"/>
                <c:pt idx="0">
                  <c:v>Segment 1</c:v>
                </c:pt>
                <c:pt idx="1">
                  <c:v>Segment 2</c:v>
                </c:pt>
                <c:pt idx="2">
                  <c:v>Segment 3</c:v>
                </c:pt>
                <c:pt idx="3">
                  <c:v>Segment 4</c:v>
                </c:pt>
              </c:strCache>
            </c:strRef>
          </c:cat>
          <c:val>
            <c:numRef>
              <c:f>drggfd!$F$26:$F$29</c:f>
              <c:numCache>
                <c:formatCode>General</c:formatCode>
                <c:ptCount val="4"/>
                <c:pt idx="0">
                  <c:v>10</c:v>
                </c:pt>
                <c:pt idx="1">
                  <c:v>7</c:v>
                </c:pt>
                <c:pt idx="2">
                  <c:v>4</c:v>
                </c:pt>
                <c:pt idx="3">
                  <c:v>2</c:v>
                </c:pt>
              </c:numCache>
            </c:numRef>
          </c:val>
          <c:extLst>
            <c:ext xmlns:c16="http://schemas.microsoft.com/office/drawing/2014/chart" uri="{C3380CC4-5D6E-409C-BE32-E72D297353CC}">
              <c16:uniqueId val="{00000008-5B37-4DBA-9343-E9B9793E67B1}"/>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18-09-2025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18-09-2025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516FD7-15E5-4D51-AC1F-DE17248223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594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6.png"/><Relationship Id="rId4" Type="http://schemas.microsoft.com/office/2007/relationships/hdphoto" Target="../media/hdphoto5.wdp"/><Relationship Id="rId5" Type="http://schemas.openxmlformats.org/officeDocument/2006/relationships/image" Target="../media/image37.png"/><Relationship Id="rId6"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image" Target="../media/image45.png"/><Relationship Id="rId5" Type="http://schemas.microsoft.com/office/2007/relationships/hdphoto" Target="../media/hdphoto8.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3.png"/><Relationship Id="rId4" Type="http://schemas.microsoft.com/office/2007/relationships/hdphoto" Target="../media/hdphoto6.wdp"/><Relationship Id="rId5" Type="http://schemas.openxmlformats.org/officeDocument/2006/relationships/chart" Target="../charts/char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0.png"/><Relationship Id="rId3" Type="http://schemas.microsoft.com/office/2007/relationships/hdphoto" Target="../media/hdphoto9.wdp"/><Relationship Id="rId4" Type="http://schemas.openxmlformats.org/officeDocument/2006/relationships/chart" Target="../charts/chart5.xml"/><Relationship Id="rId5" Type="http://schemas.openxmlformats.org/officeDocument/2006/relationships/chart" Target="../charts/char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 Id="rId3" Type="http://schemas.microsoft.com/office/2007/relationships/hdphoto" Target="../media/hdphoto10.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microsoft.com/office/2007/relationships/hdphoto" Target="../media/hdphoto11.wdp"/><Relationship Id="rId4" Type="http://schemas.openxmlformats.org/officeDocument/2006/relationships/image" Target="../media/image4.png"/><Relationship Id="rId5" Type="http://schemas.openxmlformats.org/officeDocument/2006/relationships/image" Target="../media/image53.png"/><Relationship Id="rId6" Type="http://schemas.openxmlformats.org/officeDocument/2006/relationships/image" Target="../media/image54.GIF"/><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microsoft.com/office/2007/relationships/hdphoto" Target="../media/hdphoto12.wdp"/><Relationship Id="rId11" Type="http://schemas.openxmlformats.org/officeDocument/2006/relationships/image" Target="../media/image58.png"/><Relationship Id="rId12" Type="http://schemas.microsoft.com/office/2007/relationships/hdphoto" Target="../media/hdphoto13.wdp"/><Relationship Id="rId13" Type="http://schemas.openxmlformats.org/officeDocument/2006/relationships/image" Target="../media/image59.png"/><Relationship Id="rId14" Type="http://schemas.microsoft.com/office/2007/relationships/hdphoto" Target="../media/hdphoto14.wdp"/><Relationship Id="rId15" Type="http://schemas.openxmlformats.org/officeDocument/2006/relationships/image" Target="../media/image60.png"/><Relationship Id="rId16"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 Id="rId3"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4.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5.png"/><Relationship Id="rId7" Type="http://schemas.openxmlformats.org/officeDocument/2006/relationships/hyperlink" Target="https://www.facebook.com/STI4SDG/" TargetMode="External"/><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svg"/><Relationship Id="rId11" Type="http://schemas.openxmlformats.org/officeDocument/2006/relationships/image" Target="../media/image69.png"/><Relationship Id="rId12" Type="http://schemas.openxmlformats.org/officeDocument/2006/relationships/image" Target="../media/image70.svg"/><Relationship Id="rId13" Type="http://schemas.openxmlformats.org/officeDocument/2006/relationships/image" Target="../media/image71.png"/><Relationship Id="rId14" Type="http://schemas.openxmlformats.org/officeDocument/2006/relationships/image" Target="../media/image72.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Vehicle Type: Cars (ICE, BEV, Fuel Cell, Others), Vans (ICE, BEV, Fuel Cell, Others), Other Vehicle Types
By Autonomous Level: Teleoperated, Fully Autonomous
By Component: Hardware (LiDAR Sensors, Cameras, Radars, Connectivity Modules (5G TCUs), Others), Software
By Service: Rental, Station Based
By Application: Passenger Transportation, Goods Transportation
By Region: North America, Europe, Asia-Pacific, Latin America, Middle East &amp; Africa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864113"/>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MARKET OF COMPUTERS</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Association for Computing Machinery (ACM)</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Computers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IEEE Computer Society</a:t>
                      </a:r>
                    </a:p>
                  </a:txBody>
                  <a:tcPr marL="9525" marR="9525" marT="9525" marB="0" anchor="ctr"/>
                </a:tc>
                <a:tc>
                  <a:txBody>
                    <a:bodyPr/>
                    <a:lstStyle/>
                    <a:p>
                      <a:pPr marL="91440" algn="l" fontAlgn="b"/>
                      <a:r>
                        <a:rPr lang="en-US" sz="1100" kern="1200" dirty="0">
                          <a:solidFill>
                            <a:schemeClr val="dk1"/>
                          </a:solidFill>
                          <a:latin typeface="+mn-lt"/>
                          <a:ea typeface="+mn-ea"/>
                          <a:cs typeface="+mn-cs"/>
                        </a:rPr>
                        <a:t>Communications of the ACM</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Consumer Technology Association (CTA)</a:t>
                      </a:r>
                    </a:p>
                  </a:txBody>
                  <a:tcPr marL="9525" marR="9525" marT="9525" marB="0" anchor="ctr"/>
                </a:tc>
                <a:tc>
                  <a:txBody>
                    <a:bodyPr/>
                    <a:lstStyle/>
                    <a:p>
                      <a:pPr marL="91440" algn="l" fontAlgn="b"/>
                      <a:r>
                        <a:rPr lang="en-US" sz="1100" kern="1200" dirty="0">
                          <a:solidFill>
                            <a:schemeClr val="dk1"/>
                          </a:solidFill>
                          <a:latin typeface="+mn-lt"/>
                          <a:ea typeface="+mn-ea"/>
                          <a:cs typeface="+mn-cs"/>
                        </a:rPr>
                        <a:t>MIS Quarterly</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International Telecommunication Union (ITU)</a:t>
                      </a:r>
                    </a:p>
                  </a:txBody>
                  <a:tcPr marL="9525" marR="9525" marT="9525" marB="0" anchor="ctr"/>
                </a:tc>
                <a:tc>
                  <a:txBody>
                    <a:bodyPr/>
                    <a:lstStyle/>
                    <a:p>
                      <a:pPr marL="91440" algn="l" fontAlgn="b"/>
                      <a:r>
                        <a:rPr lang="en-US" sz="1100" kern="1200" dirty="0">
                          <a:solidFill>
                            <a:schemeClr val="dk1"/>
                          </a:solidFill>
                          <a:latin typeface="+mn-lt"/>
                          <a:ea typeface="+mn-ea"/>
                          <a:cs typeface="+mn-cs"/>
                        </a:rPr>
                        <a:t>Information Systems Research</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National Institute of Standards and Technology (NIST)</a:t>
                      </a:r>
                    </a:p>
                  </a:txBody>
                  <a:tcPr marL="9525" marR="9525" marT="9525" marB="0" anchor="ctr"/>
                </a:tc>
                <a:tc>
                  <a:txBody>
                    <a:bodyPr/>
                    <a:lstStyle/>
                    <a:p>
                      <a:pPr marL="91440" algn="l" fontAlgn="b"/>
                      <a:r>
                        <a:rPr lang="en-US" sz="1100" kern="1200" dirty="0">
                          <a:solidFill>
                            <a:schemeClr val="dk1"/>
                          </a:solidFill>
                          <a:latin typeface="+mn-lt"/>
                          <a:ea typeface="+mn-ea"/>
                          <a:cs typeface="+mn-cs"/>
                        </a:rPr>
                        <a:t>Technovation</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0A83BE23-CEEB-468C-8B45-F8B1CF985F04}"/>
              </a:ext>
            </a:extLst>
          </p:cNvPr>
          <p:cNvSpPr txBox="1">
            <a:spLocks/>
          </p:cNvSpPr>
          <p:nvPr/>
        </p:nvSpPr>
        <p:spPr>
          <a:xfrm>
            <a:off x="438150" y="3552825"/>
            <a:ext cx="732155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400" b="1">
                <a:solidFill>
                  <a:schemeClr val="tx1"/>
                </a:solidFill>
              </a:rPr>
              <a:t>MARKET OF COMPUTERS-</a:t>
            </a:r>
            <a:endParaRPr lang="en-US" sz="1400" b="1" dirty="0">
              <a:solidFill>
                <a:schemeClr val="tx1"/>
              </a:solidFill>
            </a:endParaRPr>
          </a:p>
        </p:txBody>
      </p:sp>
      <p:sp>
        <p:nvSpPr>
          <p:cNvPr id="11" name="TextBox 10">
            <a:extLst>
              <a:ext uri="{FF2B5EF4-FFF2-40B4-BE49-F238E27FC236}">
                <a16:creationId xmlns:a16="http://schemas.microsoft.com/office/drawing/2014/main" id="{DC20E676-2F7E-43D6-A3C8-06592EEEDF00}"/>
              </a:ext>
            </a:extLst>
          </p:cNvPr>
          <p:cNvSpPr txBox="1"/>
          <p:nvPr/>
        </p:nvSpPr>
        <p:spPr>
          <a:xfrm>
            <a:off x="438150" y="3821780"/>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532197"/>
          </a:xfrm>
          <a:prstGeom prst="rect">
            <a:avLst/>
          </a:prstGeom>
          <a:noFill/>
        </p:spPr>
        <p:txBody>
          <a:bodyPr wrap="square">
            <a:spAutoFit/>
          </a:bodyPr>
          <a:lstStyle/>
          <a:p>
            <a:pPr algn="just">
              <a:lnSpc>
                <a:spcPct val="150000"/>
              </a:lnSpc>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Market of Computers is valued at USD 123 Billion in 2024, and is expected to reach USD 123 Billion by 2032. The market shows a steady CAGR of 12% from 2025 to 2032. Rapid innovation in processors and form factors, rising remote work and education demand, and AI-driven applications propel computer market growth; OEMs and component suppliers compete on performance, sustainability, and supply-chain resilience, while consolidation, cloud integration, and edge computing shape product strategies; expectations favor modular, energy-efficient systems and distribution channels globally</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lnSpc>
                <a:spcPct val="150000"/>
              </a:lnSpc>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MARKET OF COMPUTERS SIZE, (USD BILLION)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123</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123</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420189"/>
            <a:ext cx="5751286" cy="301365"/>
          </a:xfrm>
          <a:prstGeom prst="rect">
            <a:avLst/>
          </a:prstGeom>
          <a:noFill/>
        </p:spPr>
        <p:txBody>
          <a:bodyPr wrap="square">
            <a:spAutoFit/>
          </a:bodyPr>
          <a:lstStyle/>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Supply chain resilience: Diversified global sourcing, robust inventory strategies, redundant logistics routes, and flexible contract manufacturing reduce component shortages and price volatility. Enhanced supplier collaboration, digital transparency, localized warehousing, and predictive demand analytics ensure steady product flows, faster time-to-market, and improved customer satisfaction across the computers industry and sustained growth.
Technology innovation: Ongoing R&amp;D, modular platform development, chip and architecture advancements, and software-hardware co-design drive performance, energy efficiency, and differentiation. Investment incentives, intellectual property protections, collaborative ecosystems between OEMs, startups, and academia, accessible developer tools and standards accelerate product cycles, unlock new use cases, and expand consumer and enterprise adoption.</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MARKET OF COMPUTERS</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MARKET OF COMPUTERS</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123 BILLION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1"/>
            <a:ext cx="6547970" cy="681825"/>
          </a:xfrm>
        </p:spPr>
        <p:txBody>
          <a:bodyPr anchor="t">
            <a:noAutofit/>
          </a:bodyPr>
          <a:lstStyle/>
          <a:p>
            <a:pPr>
              <a:lnSpc>
                <a:spcPct val="100000"/>
              </a:lnSpc>
            </a:pPr>
            <a:r>
              <a:rPr lang="en-US" dirty="0">
                <a:solidFill>
                  <a:schemeClr val="accent1"/>
                </a:solidFill>
              </a:rPr>
              <a:t>MARKET DYNAMICS &amp; OUTLOOK</a:t>
            </a:r>
            <a:r>
              <a:rPr lang="en-IN" dirty="0">
                <a:solidFill>
                  <a:schemeClr val="accent1"/>
                </a:solidFill>
              </a:rPr>
              <a:t>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82750" y="5240344"/>
            <a:ext cx="7321550" cy="1500187"/>
          </a:xfrm>
        </p:spPr>
        <p:txBody>
          <a:bodyPr>
            <a:normAutofit/>
          </a:bodyPr>
          <a:lstStyle/>
          <a:p>
            <a:r>
              <a:rPr lang="en-US" sz="1400" b="1" dirty="0">
                <a:solidFill>
                  <a:schemeClr val="tx1"/>
                </a:solidFill>
              </a:rPr>
              <a:t>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279550" y="510612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482750" y="567496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548342" y="208552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US" dirty="0"/>
              <a:t>MARKET DYNAMICS &amp; OUTLOOK</a:t>
            </a:r>
            <a:r>
              <a:rPr lang="en-IN" dirty="0"/>
              <a:t> </a:t>
            </a:r>
            <a:endParaRPr lang="en-IN" sz="1800" dirty="0"/>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(1/X)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767293984"/>
              </p:ext>
            </p:extLst>
          </p:nvPr>
        </p:nvGraphicFramePr>
        <p:xfrm>
          <a:off x="333828" y="914400"/>
          <a:ext cx="11494377" cy="51286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19095">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Accelerated artificial intelligence workloads have become the primary driver of computer design, pushing manufacturers to prioritize specialized processors and memory architectures. Industry leaders such as NVIDIA with its GPU platforms and Google with custom accelerators illustrate how compute-intensive models shape hardware roadmaps. Consumers and enterprises alike expect devices that handle complex inference and training tasks, from studios running generative tools to cloud providers optimizing throughput. This demand reshapes thermal solutions, interconnects, software stacks across laptop, desktop and server ecosystems worldwide.
Edge computing requirements compel computer makers to balance performance and power efficiency for distributed deployments, influencing system designs. Automotive OEMs integrating perception stacks rely on high throughput and deterministic response, while industrial automation favors durable form factors with real-time compute. Mobile device makers embed on-device intelligence to enable privacy-sensitive features and offline operation, exemplified by smartphone vendors incorporating specialized neural blocks. These trends push suppliers toward modular architectures, heterogeneous compute elements, and tighter collaboration between silicon designers and system integrators.
Software ecosystems determine how hardware innovations translate into computing advantages, requiring close co-design between OS vendors, application developers, and silicon makers. Examples include major operating systems adapting schedulers and power management for new architectures, and virtualization stacks evolving to support heterogeneous accelerators. Cloud providers expose specialized compute types to developers, prompting software firms to optimize compilers and frameworks for new instruction sets. This software-led momentum accelerates adoption of novel processors and memory hierarchies, shaping procurement choices across enterprise IT departments.
Sustainability and efficiency increasingly influence computer market strategies, prompting vendors to design systems that reduce power draw and use recyclable materials. Cloud operators shift workloads to efficient hardware while hyperscale facilities commit to renewable energy, affecting procurement and product roadmaps. OEMs offer modular chassis to extend lifespans, and component makers prioritize low-leakage silicon with advanced packaging to improve thermal profiles. Regulatory focus and corporate sustainability pledges therefore shape engineering priorities, supplier selection, and marketing narratives around new computer platforms globally.</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AI and Edge Computing Drive Computer Innovation</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8" name="TextBox 7">
            <a:extLst>
              <a:ext uri="{FF2B5EF4-FFF2-40B4-BE49-F238E27FC236}">
                <a16:creationId xmlns:a16="http://schemas.microsoft.com/office/drawing/2014/main" id="{A9906AAD-DA7B-4CE6-BEBE-A0643155DEF3}"/>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(2/X)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964406852"/>
              </p:ext>
            </p:extLst>
          </p:nvPr>
        </p:nvGraphicFramePr>
        <p:xfrm>
          <a:off x="333828" y="914400"/>
          <a:ext cx="11494377" cy="514605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3647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Sustainability-driven component sourcing is transforming computer design and supply chains, prioritizing materials transparency, recyclability, and ethical procurement. Leading manufacturers like Apple and Dell emphasize recycled aluminum and reclaimed plastics, while niche innovators such as Framework promote modular repairability to extend device lifespans. Supply chain audits and conflict-free mineral programs are becoming standard procurement practices, with firms scrutinizing smelters and suppliers. This shift prompts engineers to choose recyclable components, standardize interfaces, design for disassembly, changing how components are specified and sourced.
Procurement shifts toward circularity encourage closed-loop programs, remanufacturing, and supplier partnerships that reclaim components for reuse. Companies including HP and Dell have adopted closed-loop plastics and refurbished programs, while Apple invests in material recovery and disassembly technologies to retrieve scarce elements. Original equipment manufacturers collaborate with contract manufacturers and recyclers to standardize connectors and reduce mixed materials, enabling remanufacture instead of replacement. These practices alter purchasing criteria, prioritizing suppliers who can demonstrate reuse streams, robust traceability, and long-term material stewardship.
Regulatory pressure and sustainability frameworks compel computer companies to change component choices and disclose practices. Certification schemes such as EPEAT and RoHS regulations influence supplier selection, while conflict minerals rules push due diligence on tin, tantalum, tungsten and gold in supply chains. Legislated right-to-repair measures and extended producer responsibility regimes force designs that facilitate repair and recycling. Firms respond by publishing supplier codes and conducting audits, redesigning motherboards and enclosures to ease replacement and end-of-life processing under evolving compliance regimes.
Demand-side pressures from large institutional buyers globally redirect computer sourcing toward sustainable components, repairable designs, and service ownership models. Major vendors such as HP and Lenovo promote device-as-a-service offerings that bundle lifecycle services, upgrades, and material recovery back to OEMs. Enterprises and public purchasers increasingly require environmental attributes and supplier disclosure in procurement contracts, while investors press for sustainability reporting. These procurement preferences incentivize suppliers to prioritize recycled content, modular parts, and takeback programs aligning product development with buyer mandates.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Sustainability-Driven Component Sourcing Reshapes Modern Computer Manufacturing</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7" name="TextBox 6">
            <a:extLst>
              <a:ext uri="{FF2B5EF4-FFF2-40B4-BE49-F238E27FC236}">
                <a16:creationId xmlns:a16="http://schemas.microsoft.com/office/drawing/2014/main" id="{B85268B5-32ED-459C-AA87-E22AEA28EBDC}"/>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3142256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MARKET OF COMPUTERS (USD BILLION)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VEHICLE TYPE</a:t>
            </a:r>
          </a:p>
        </p:txBody>
      </p:sp>
      <p:sp>
        <p:nvSpPr>
          <p:cNvPr id="51" name="Rectangle 50"/>
          <p:cNvSpPr/>
          <p:nvPr/>
        </p:nvSpPr>
        <p:spPr>
          <a:xfrm>
            <a:off x="457200"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Cars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Vans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 Vehicle Types</a:t>
            </a:r>
          </a:p>
        </p:txBody>
      </p:sp>
      <p:sp>
        <p:nvSpPr>
          <p:cNvPr id="52" name="Rounded Rectangle 51"/>
          <p:cNvSpPr/>
          <p:nvPr/>
        </p:nvSpPr>
        <p:spPr>
          <a:xfrm>
            <a:off x="2749296" y="1828800"/>
            <a:ext cx="2109216" cy="274320"/>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AUTONOMOUS LEVEL</a:t>
            </a:r>
          </a:p>
        </p:txBody>
      </p:sp>
      <p:sp>
        <p:nvSpPr>
          <p:cNvPr id="53" name="Rectangle 52"/>
          <p:cNvSpPr/>
          <p:nvPr/>
        </p:nvSpPr>
        <p:spPr>
          <a:xfrm>
            <a:off x="2749296"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Teleoperated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Fully Autonomous</a:t>
            </a:r>
          </a:p>
        </p:txBody>
      </p:sp>
      <p:sp>
        <p:nvSpPr>
          <p:cNvPr id="54" name="Rounded Rectangle 53"/>
          <p:cNvSpPr/>
          <p:nvPr/>
        </p:nvSpPr>
        <p:spPr>
          <a:xfrm>
            <a:off x="5041392" y="1828800"/>
            <a:ext cx="2109216" cy="274320"/>
          </a:xfrm>
          <a:prstGeom prst="roundRect">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COMPONENT</a:t>
            </a:r>
          </a:p>
        </p:txBody>
      </p:sp>
      <p:sp>
        <p:nvSpPr>
          <p:cNvPr id="55" name="Rectangle 54"/>
          <p:cNvSpPr/>
          <p:nvPr/>
        </p:nvSpPr>
        <p:spPr>
          <a:xfrm>
            <a:off x="5041392"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Hardware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Software</a:t>
            </a:r>
          </a:p>
        </p:txBody>
      </p:sp>
      <p:sp>
        <p:nvSpPr>
          <p:cNvPr id="56" name="Rounded Rectangle 55"/>
          <p:cNvSpPr/>
          <p:nvPr/>
        </p:nvSpPr>
        <p:spPr>
          <a:xfrm>
            <a:off x="7333488" y="1828800"/>
            <a:ext cx="2109216" cy="274320"/>
          </a:xfrm>
          <a:prstGeom prst="roundRect">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SERVICE</a:t>
            </a:r>
          </a:p>
        </p:txBody>
      </p:sp>
      <p:sp>
        <p:nvSpPr>
          <p:cNvPr id="57" name="Rectangle 56"/>
          <p:cNvSpPr/>
          <p:nvPr/>
        </p:nvSpPr>
        <p:spPr>
          <a:xfrm>
            <a:off x="7333488"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Rental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Station Based</a:t>
            </a:r>
          </a:p>
        </p:txBody>
      </p:sp>
      <p:sp>
        <p:nvSpPr>
          <p:cNvPr id="58" name="Rounded Rectangle 57"/>
          <p:cNvSpPr/>
          <p:nvPr/>
        </p:nvSpPr>
        <p:spPr>
          <a:xfrm>
            <a:off x="9625584" y="1828800"/>
            <a:ext cx="2109216" cy="274320"/>
          </a:xfrm>
          <a:prstGeom prst="roundRect">
            <a:avLst/>
          </a:prstGeom>
          <a:solidFill>
            <a:srgbClr val="F87884"/>
          </a:solidFill>
          <a:ln>
            <a:solidFill>
              <a:srgbClr val="F87884"/>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9" name="Rectangle 58"/>
          <p:cNvSpPr/>
          <p:nvPr/>
        </p:nvSpPr>
        <p:spPr>
          <a:xfrm>
            <a:off x="9625584"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Passenger Transportation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Goods Transportation</a:t>
            </a:r>
          </a:p>
        </p:txBody>
      </p:sp>
      <p:sp>
        <p:nvSpPr>
          <p:cNvPr id="60" name="Rounded Rectangle 59"/>
          <p:cNvSpPr/>
          <p:nvPr/>
        </p:nvSpPr>
        <p:spPr>
          <a:xfrm>
            <a:off x="5041392" y="2964484"/>
            <a:ext cx="2109216" cy="274320"/>
          </a:xfrm>
          <a:prstGeom prst="roundRect">
            <a:avLst/>
          </a:prstGeom>
          <a:solidFill>
            <a:srgbClr val="7F7F7F"/>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REGION</a:t>
            </a:r>
          </a:p>
        </p:txBody>
      </p:sp>
      <p:sp>
        <p:nvSpPr>
          <p:cNvPr id="61" name="Rectangle 60"/>
          <p:cNvSpPr/>
          <p:nvPr/>
        </p:nvSpPr>
        <p:spPr>
          <a:xfrm>
            <a:off x="5041392" y="3238804"/>
            <a:ext cx="2109216" cy="123444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North America</a:t>
            </a:r>
          </a:p>
          <a:p>
            <a:pPr algn="l" marL="190500" indent="-190500">
              <a:marL val="635000"/>
              <a:indent val="-241300"/>
              <a:buChar char="○"/>
              <a:buFont typeface="Symbol"/>
              <a:buClr>
                <a:srgbClr val="000000"/>
              </a:buClr>
              <a:spcAft>
                <a:spcPts val="600"/>
              </a:spcAft>
              <a:lnSpc>
                <a:spcPts val="1800"/>
              </a:lnSpc>
            </a:pPr>
            <a:r>
              <a:rPr sz="1000">
                <a:solidFill>
                  <a:srgbClr val="000000"/>
                </a:solidFill>
              </a:rPr>
              <a:t>Europe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Asia-Pacific</a:t>
            </a:r>
          </a:p>
          <a:p>
            <a:pPr algn="l" marL="190500" indent="-190500">
              <a:marL val="635000"/>
              <a:indent val="-241300"/>
              <a:buChar char="○"/>
              <a:buFont typeface="Symbol"/>
              <a:buClr>
                <a:srgbClr val="000000"/>
              </a:buClr>
              <a:spcAft>
                <a:spcPts val="600"/>
              </a:spcAft>
              <a:lnSpc>
                <a:spcPts val="1800"/>
              </a:lnSpc>
            </a:pPr>
            <a:r>
              <a:rPr sz="1000">
                <a:solidFill>
                  <a:srgbClr val="000000"/>
                </a:solidFill>
              </a:rPr>
              <a:t>Latin America</a:t>
            </a:r>
          </a:p>
          <a:p>
            <a:pPr algn="l" marL="190500" indent="-190500">
              <a:marL val="635000"/>
              <a:indent val="-241300"/>
              <a:buChar char="○"/>
              <a:buFont typeface="Symbol"/>
              <a:buClr>
                <a:srgbClr val="000000"/>
              </a:buClr>
              <a:spcAft>
                <a:spcPts val="600"/>
              </a:spcAft>
              <a:lnSpc>
                <a:spcPts val="1800"/>
              </a:lnSpc>
            </a:pPr>
            <a:r>
              <a:rPr sz="1000">
                <a:solidFill>
                  <a:srgbClr val="000000"/>
                </a:solidFill>
              </a:rPr>
              <a:t>Middle East &amp; Africa</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RESTRAINTS &amp; CHALLENGES [1/X]</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543806729"/>
              </p:ext>
            </p:extLst>
          </p:nvPr>
        </p:nvGraphicFramePr>
        <p:xfrm>
          <a:off x="333828" y="914400"/>
          <a:ext cx="11494377" cy="511379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8150">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675641">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Global supply chain complexity has created persistent component shortages that constrain computer production and delivery. Major PC manufacturers such as Dell, HP, and Lenovo have acknowledged procurement challenges, while Apple has pursued component stockpiling strategies to secure supply. Pandemic-related factory slowdowns in Chinese manufacturing hubs disrupted assembly lines, and concentration of advanced chip fabrication in Taiwan and South Korea magnified vulnerability. Export controls and geopolitical tensions further complicated sourcing, forcing firms to reconfigure supplier networks and prioritize high-margin product lines.
Logistics bottlenecks and port congestion raise lead times and increase unpredictability for computer manufacturers and retailers. Disruptions such as the Suez Canal blockage and chronic congestion at major ports strained global shipping schedules, while container shortages forced rerouting and delay. Just-in-time inventory models left OEMs exposed, resulting in retailer stockouts and delayed product launches. Freight disruptions also pressured aftersales service availability, as replacement parts could not reach service centers on schedule, undermining customer satisfaction and warranty fulfillment and brand erosion.
Heightened regulatory scrutiny and trade tensions complicate sourcing and market access for computer firms across regions. Export controls on advanced semiconductors and restrictions on certain vendors, exemplified by actions against telecommunications companies, disrupted established supplier-customer relationships. Tariff measures and shifting compliance requirements forced firms to reassess manufacturing footprints and redesign product bills of materials. Simultaneously, environmental and right-to-repair regulations increased aftersales obligations. These legal shifts raise operational costs, slow product certification, and create strategic uncertainty for OEMs and channel partners.
Rapid technological evolution accelerates product obsolescence and raises costs for both manufacturers and end users in the computer market. Platform shifts, such as major firms moving to new processor architectures, create software compatibility and validation burdens that slow adoption. Security revelations about processor vulnerabilities prompted broad firmware and OS updates that affected performance and trust. At the same time, enterprises reassess hardware refresh cycles in favor of cloud services, reducing replacement demand and complicating forecasting for OEMs and component suppliers.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Supply Chain Disruptions and Component Shortages Hamper Growth</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6" name="TextBox 5">
            <a:extLst>
              <a:ext uri="{FF2B5EF4-FFF2-40B4-BE49-F238E27FC236}">
                <a16:creationId xmlns:a16="http://schemas.microsoft.com/office/drawing/2014/main" id="{43AA30CA-B295-4CA1-B6C9-09A77D9DD495}"/>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market restraints and challenges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589055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endParaRPr lang="en-IN" dirty="0"/>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MARKET OF COMPUTERS-</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2908023"/>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MARKET OF COMPUTERS-</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Vehicle Type
By Autonomous Level
By Component
By Service
By Application
By Region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89832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MARKET OF COMPUTERS SIZE,  BY VEHICLE TYPE, 2019-2032 (USD BILLION)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3152775" y="6105561"/>
            <a:ext cx="8772872"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41148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lstStyle/>
                    <a:p>
                      <a:pPr algn="ctr"/>
                      <a:r>
                        <a:rPr sz="600" b="1">
                          <a:solidFill>
                            <a:srgbClr val="FFFFFF"/>
                          </a:solidFill>
                          <a:latin typeface="Poppins Bold"/>
                        </a:rPr>
                        <a:t/>
                      </a:r>
                    </a:p>
                  </a:txBody>
                  <a:tcPr anchor="ctr">
                    <a:solidFill>
                      <a:srgbClr val="31067E"/>
                    </a:solidFill>
                  </a:tcPr>
                </a:tc>
                <a:tc>
                  <a:txBody>
                    <a:bodyPr wrap="none"/>
                    <a:lstStyle/>
                    <a:p>
                      <a:pPr algn="ctr"/>
                      <a:r>
                        <a:rPr sz="600" b="1">
                          <a:solidFill>
                            <a:srgbClr val="FFFFFF"/>
                          </a:solidFill>
                          <a:latin typeface="Poppins Bold"/>
                        </a:rPr>
                        <a:t>2019</a:t>
                      </a:r>
                    </a:p>
                  </a:txBody>
                  <a:tcPr anchor="ctr">
                    <a:solidFill>
                      <a:srgbClr val="31067E"/>
                    </a:solidFill>
                  </a:tcPr>
                </a:tc>
                <a:tc>
                  <a:txBody>
                    <a:bodyPr wrap="none"/>
                    <a:lstStyle/>
                    <a:p>
                      <a:pPr algn="ctr"/>
                      <a:r>
                        <a:rPr sz="600" b="1">
                          <a:solidFill>
                            <a:srgbClr val="FFFFFF"/>
                          </a:solidFill>
                          <a:latin typeface="Poppins Bold"/>
                        </a:rPr>
                        <a:t>2020</a:t>
                      </a:r>
                    </a:p>
                  </a:txBody>
                  <a:tcPr anchor="ctr">
                    <a:solidFill>
                      <a:srgbClr val="31067E"/>
                    </a:solidFill>
                  </a:tcPr>
                </a:tc>
                <a:tc>
                  <a:txBody>
                    <a:bodyPr wrap="none"/>
                    <a:lstStyle/>
                    <a:p>
                      <a:pPr algn="ctr"/>
                      <a:r>
                        <a:rPr sz="600" b="1">
                          <a:solidFill>
                            <a:srgbClr val="FFFFFF"/>
                          </a:solidFill>
                          <a:latin typeface="Poppins Bold"/>
                        </a:rPr>
                        <a:t>2021</a:t>
                      </a:r>
                    </a:p>
                  </a:txBody>
                  <a:tcPr anchor="ctr">
                    <a:solidFill>
                      <a:srgbClr val="31067E"/>
                    </a:solidFill>
                  </a:tcPr>
                </a:tc>
                <a:tc>
                  <a:txBody>
                    <a:bodyPr wrap="none"/>
                    <a:lstStyle/>
                    <a:p>
                      <a:pPr algn="ctr"/>
                      <a:r>
                        <a:rPr sz="600" b="1">
                          <a:solidFill>
                            <a:srgbClr val="FFFFFF"/>
                          </a:solidFill>
                          <a:latin typeface="Poppins Bold"/>
                        </a:rPr>
                        <a:t>2022</a:t>
                      </a:r>
                    </a:p>
                  </a:txBody>
                  <a:tcPr anchor="ctr">
                    <a:solidFill>
                      <a:srgbClr val="31067E"/>
                    </a:solidFill>
                  </a:tcPr>
                </a:tc>
                <a:tc>
                  <a:txBody>
                    <a:bodyPr wrap="none"/>
                    <a:lstStyle/>
                    <a:p>
                      <a:pPr algn="ctr"/>
                      <a:r>
                        <a:rPr sz="600" b="1">
                          <a:solidFill>
                            <a:srgbClr val="FFFFFF"/>
                          </a:solidFill>
                          <a:latin typeface="Poppins Bold"/>
                        </a:rPr>
                        <a:t>2023</a:t>
                      </a:r>
                    </a:p>
                  </a:txBody>
                  <a:tcPr anchor="ctr">
                    <a:solidFill>
                      <a:srgbClr val="31067E"/>
                    </a:solidFill>
                  </a:tcPr>
                </a:tc>
                <a:tc>
                  <a:txBody>
                    <a:bodyPr wrap="none"/>
                    <a:lstStyle/>
                    <a:p>
                      <a:pPr algn="ctr"/>
                      <a:r>
                        <a:rPr sz="600" b="1">
                          <a:solidFill>
                            <a:srgbClr val="FFFFFF"/>
                          </a:solidFill>
                          <a:latin typeface="Poppins Bold"/>
                        </a:rPr>
                        <a:t>2024</a:t>
                      </a:r>
                    </a:p>
                  </a:txBody>
                  <a:tcPr anchor="ctr">
                    <a:solidFill>
                      <a:srgbClr val="31067E"/>
                    </a:solidFill>
                  </a:tcPr>
                </a:tc>
                <a:tc>
                  <a:txBody>
                    <a:bodyPr wrap="none"/>
                    <a:lstStyle/>
                    <a:p>
                      <a:pPr algn="ctr"/>
                      <a:r>
                        <a:rPr sz="600" b="1">
                          <a:solidFill>
                            <a:srgbClr val="FFFFFF"/>
                          </a:solidFill>
                          <a:latin typeface="Poppins Bold"/>
                        </a:rPr>
                        <a:t>2025</a:t>
                      </a:r>
                    </a:p>
                  </a:txBody>
                  <a:tcPr anchor="ctr">
                    <a:solidFill>
                      <a:srgbClr val="31067E"/>
                    </a:solidFill>
                  </a:tcPr>
                </a:tc>
                <a:tc>
                  <a:txBody>
                    <a:bodyPr wrap="none"/>
                    <a:lstStyle/>
                    <a:p>
                      <a:pPr algn="ctr"/>
                      <a:r>
                        <a:rPr sz="600" b="1">
                          <a:solidFill>
                            <a:srgbClr val="FFFFFF"/>
                          </a:solidFill>
                          <a:latin typeface="Poppins Bold"/>
                        </a:rPr>
                        <a:t>2026</a:t>
                      </a:r>
                    </a:p>
                  </a:txBody>
                  <a:tcPr anchor="ctr">
                    <a:solidFill>
                      <a:srgbClr val="31067E"/>
                    </a:solidFill>
                  </a:tcPr>
                </a:tc>
                <a:tc>
                  <a:txBody>
                    <a:bodyPr wrap="none"/>
                    <a:lstStyle/>
                    <a:p>
                      <a:pPr algn="ctr"/>
                      <a:r>
                        <a:rPr sz="600" b="1">
                          <a:solidFill>
                            <a:srgbClr val="FFFFFF"/>
                          </a:solidFill>
                          <a:latin typeface="Poppins Bold"/>
                        </a:rPr>
                        <a:t>2027</a:t>
                      </a:r>
                    </a:p>
                  </a:txBody>
                  <a:tcPr anchor="ctr">
                    <a:solidFill>
                      <a:srgbClr val="31067E"/>
                    </a:solidFill>
                  </a:tcPr>
                </a:tc>
                <a:tc>
                  <a:txBody>
                    <a:bodyPr wrap="none"/>
                    <a:lstStyle/>
                    <a:p>
                      <a:pPr algn="ctr"/>
                      <a:r>
                        <a:rPr sz="600" b="1">
                          <a:solidFill>
                            <a:srgbClr val="FFFFFF"/>
                          </a:solidFill>
                          <a:latin typeface="Poppins Bold"/>
                        </a:rPr>
                        <a:t>2028</a:t>
                      </a:r>
                    </a:p>
                  </a:txBody>
                  <a:tcPr anchor="ctr">
                    <a:solidFill>
                      <a:srgbClr val="31067E"/>
                    </a:solidFill>
                  </a:tcPr>
                </a:tc>
                <a:tc>
                  <a:txBody>
                    <a:bodyPr wrap="none"/>
                    <a:lstStyle/>
                    <a:p>
                      <a:pPr algn="ctr"/>
                      <a:r>
                        <a:rPr sz="600" b="1">
                          <a:solidFill>
                            <a:srgbClr val="FFFFFF"/>
                          </a:solidFill>
                          <a:latin typeface="Poppins Bold"/>
                        </a:rPr>
                        <a:t>2029</a:t>
                      </a:r>
                    </a:p>
                  </a:txBody>
                  <a:tcPr anchor="ctr">
                    <a:solidFill>
                      <a:srgbClr val="31067E"/>
                    </a:solidFill>
                  </a:tcPr>
                </a:tc>
                <a:tc>
                  <a:txBody>
                    <a:bodyPr wrap="none"/>
                    <a:lstStyle/>
                    <a:p>
                      <a:pPr algn="ctr"/>
                      <a:r>
                        <a:rPr sz="600" b="1">
                          <a:solidFill>
                            <a:srgbClr val="FFFFFF"/>
                          </a:solidFill>
                          <a:latin typeface="Poppins Bold"/>
                        </a:rPr>
                        <a:t>2030</a:t>
                      </a:r>
                    </a:p>
                  </a:txBody>
                  <a:tcPr anchor="ctr">
                    <a:solidFill>
                      <a:srgbClr val="31067E"/>
                    </a:solidFill>
                  </a:tcPr>
                </a:tc>
                <a:tc>
                  <a:txBody>
                    <a:bodyPr wrap="none"/>
                    <a:lstStyle/>
                    <a:p>
                      <a:pPr algn="ctr"/>
                      <a:r>
                        <a:rPr sz="600" b="1">
                          <a:solidFill>
                            <a:srgbClr val="FFFFFF"/>
                          </a:solidFill>
                          <a:latin typeface="Poppins Bold"/>
                        </a:rPr>
                        <a:t>2031</a:t>
                      </a:r>
                    </a:p>
                  </a:txBody>
                  <a:tcPr anchor="ctr">
                    <a:solidFill>
                      <a:srgbClr val="31067E"/>
                    </a:solidFill>
                  </a:tcPr>
                </a:tc>
                <a:tc>
                  <a:txBody>
                    <a:bodyPr wrap="none"/>
                    <a:lstStyle/>
                    <a:p>
                      <a:pPr algn="ctr"/>
                      <a:r>
                        <a:rPr sz="60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MARKET OF COMPUTERS-</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497324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MARKET OF COMPUTERS: REGIONAL ANALYSIS, 2019-2032 (USD BILLION)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VEHICLE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MARKET OF COMPUTERS SIZE,  BY VEHICLE TYPE, 2019-2032 (USD BILLION)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41148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lstStyle/>
                    <a:p>
                      <a:pPr algn="ctr"/>
                      <a:r>
                        <a:rPr sz="600" b="1">
                          <a:solidFill>
                            <a:srgbClr val="FFFFFF"/>
                          </a:solidFill>
                          <a:latin typeface="Poppins Bold"/>
                        </a:rPr>
                        <a:t/>
                      </a:r>
                    </a:p>
                  </a:txBody>
                  <a:tcPr anchor="ctr">
                    <a:solidFill>
                      <a:srgbClr val="31067E"/>
                    </a:solidFill>
                  </a:tcPr>
                </a:tc>
                <a:tc>
                  <a:txBody>
                    <a:bodyPr wrap="none"/>
                    <a:lstStyle/>
                    <a:p>
                      <a:pPr algn="ctr"/>
                      <a:r>
                        <a:rPr sz="600" b="1">
                          <a:solidFill>
                            <a:srgbClr val="FFFFFF"/>
                          </a:solidFill>
                          <a:latin typeface="Poppins Bold"/>
                        </a:rPr>
                        <a:t>2019</a:t>
                      </a:r>
                    </a:p>
                  </a:txBody>
                  <a:tcPr anchor="ctr">
                    <a:solidFill>
                      <a:srgbClr val="31067E"/>
                    </a:solidFill>
                  </a:tcPr>
                </a:tc>
                <a:tc>
                  <a:txBody>
                    <a:bodyPr wrap="none"/>
                    <a:lstStyle/>
                    <a:p>
                      <a:pPr algn="ctr"/>
                      <a:r>
                        <a:rPr sz="600" b="1">
                          <a:solidFill>
                            <a:srgbClr val="FFFFFF"/>
                          </a:solidFill>
                          <a:latin typeface="Poppins Bold"/>
                        </a:rPr>
                        <a:t>2020</a:t>
                      </a:r>
                    </a:p>
                  </a:txBody>
                  <a:tcPr anchor="ctr">
                    <a:solidFill>
                      <a:srgbClr val="31067E"/>
                    </a:solidFill>
                  </a:tcPr>
                </a:tc>
                <a:tc>
                  <a:txBody>
                    <a:bodyPr wrap="none"/>
                    <a:lstStyle/>
                    <a:p>
                      <a:pPr algn="ctr"/>
                      <a:r>
                        <a:rPr sz="600" b="1">
                          <a:solidFill>
                            <a:srgbClr val="FFFFFF"/>
                          </a:solidFill>
                          <a:latin typeface="Poppins Bold"/>
                        </a:rPr>
                        <a:t>2021</a:t>
                      </a:r>
                    </a:p>
                  </a:txBody>
                  <a:tcPr anchor="ctr">
                    <a:solidFill>
                      <a:srgbClr val="31067E"/>
                    </a:solidFill>
                  </a:tcPr>
                </a:tc>
                <a:tc>
                  <a:txBody>
                    <a:bodyPr wrap="none"/>
                    <a:lstStyle/>
                    <a:p>
                      <a:pPr algn="ctr"/>
                      <a:r>
                        <a:rPr sz="600" b="1">
                          <a:solidFill>
                            <a:srgbClr val="FFFFFF"/>
                          </a:solidFill>
                          <a:latin typeface="Poppins Bold"/>
                        </a:rPr>
                        <a:t>2022</a:t>
                      </a:r>
                    </a:p>
                  </a:txBody>
                  <a:tcPr anchor="ctr">
                    <a:solidFill>
                      <a:srgbClr val="31067E"/>
                    </a:solidFill>
                  </a:tcPr>
                </a:tc>
                <a:tc>
                  <a:txBody>
                    <a:bodyPr wrap="none"/>
                    <a:lstStyle/>
                    <a:p>
                      <a:pPr algn="ctr"/>
                      <a:r>
                        <a:rPr sz="600" b="1">
                          <a:solidFill>
                            <a:srgbClr val="FFFFFF"/>
                          </a:solidFill>
                          <a:latin typeface="Poppins Bold"/>
                        </a:rPr>
                        <a:t>2023</a:t>
                      </a:r>
                    </a:p>
                  </a:txBody>
                  <a:tcPr anchor="ctr">
                    <a:solidFill>
                      <a:srgbClr val="31067E"/>
                    </a:solidFill>
                  </a:tcPr>
                </a:tc>
                <a:tc>
                  <a:txBody>
                    <a:bodyPr wrap="none"/>
                    <a:lstStyle/>
                    <a:p>
                      <a:pPr algn="ctr"/>
                      <a:r>
                        <a:rPr sz="600" b="1">
                          <a:solidFill>
                            <a:srgbClr val="FFFFFF"/>
                          </a:solidFill>
                          <a:latin typeface="Poppins Bold"/>
                        </a:rPr>
                        <a:t>2024</a:t>
                      </a:r>
                    </a:p>
                  </a:txBody>
                  <a:tcPr anchor="ctr">
                    <a:solidFill>
                      <a:srgbClr val="31067E"/>
                    </a:solidFill>
                  </a:tcPr>
                </a:tc>
                <a:tc>
                  <a:txBody>
                    <a:bodyPr wrap="none"/>
                    <a:lstStyle/>
                    <a:p>
                      <a:pPr algn="ctr"/>
                      <a:r>
                        <a:rPr sz="600" b="1">
                          <a:solidFill>
                            <a:srgbClr val="FFFFFF"/>
                          </a:solidFill>
                          <a:latin typeface="Poppins Bold"/>
                        </a:rPr>
                        <a:t>2025</a:t>
                      </a:r>
                    </a:p>
                  </a:txBody>
                  <a:tcPr anchor="ctr">
                    <a:solidFill>
                      <a:srgbClr val="31067E"/>
                    </a:solidFill>
                  </a:tcPr>
                </a:tc>
                <a:tc>
                  <a:txBody>
                    <a:bodyPr wrap="none"/>
                    <a:lstStyle/>
                    <a:p>
                      <a:pPr algn="ctr"/>
                      <a:r>
                        <a:rPr sz="600" b="1">
                          <a:solidFill>
                            <a:srgbClr val="FFFFFF"/>
                          </a:solidFill>
                          <a:latin typeface="Poppins Bold"/>
                        </a:rPr>
                        <a:t>2026</a:t>
                      </a:r>
                    </a:p>
                  </a:txBody>
                  <a:tcPr anchor="ctr">
                    <a:solidFill>
                      <a:srgbClr val="31067E"/>
                    </a:solidFill>
                  </a:tcPr>
                </a:tc>
                <a:tc>
                  <a:txBody>
                    <a:bodyPr wrap="none"/>
                    <a:lstStyle/>
                    <a:p>
                      <a:pPr algn="ctr"/>
                      <a:r>
                        <a:rPr sz="600" b="1">
                          <a:solidFill>
                            <a:srgbClr val="FFFFFF"/>
                          </a:solidFill>
                          <a:latin typeface="Poppins Bold"/>
                        </a:rPr>
                        <a:t>2027</a:t>
                      </a:r>
                    </a:p>
                  </a:txBody>
                  <a:tcPr anchor="ctr">
                    <a:solidFill>
                      <a:srgbClr val="31067E"/>
                    </a:solidFill>
                  </a:tcPr>
                </a:tc>
                <a:tc>
                  <a:txBody>
                    <a:bodyPr wrap="none"/>
                    <a:lstStyle/>
                    <a:p>
                      <a:pPr algn="ctr"/>
                      <a:r>
                        <a:rPr sz="600" b="1">
                          <a:solidFill>
                            <a:srgbClr val="FFFFFF"/>
                          </a:solidFill>
                          <a:latin typeface="Poppins Bold"/>
                        </a:rPr>
                        <a:t>2028</a:t>
                      </a:r>
                    </a:p>
                  </a:txBody>
                  <a:tcPr anchor="ctr">
                    <a:solidFill>
                      <a:srgbClr val="31067E"/>
                    </a:solidFill>
                  </a:tcPr>
                </a:tc>
                <a:tc>
                  <a:txBody>
                    <a:bodyPr wrap="none"/>
                    <a:lstStyle/>
                    <a:p>
                      <a:pPr algn="ctr"/>
                      <a:r>
                        <a:rPr sz="600" b="1">
                          <a:solidFill>
                            <a:srgbClr val="FFFFFF"/>
                          </a:solidFill>
                          <a:latin typeface="Poppins Bold"/>
                        </a:rPr>
                        <a:t>2029</a:t>
                      </a:r>
                    </a:p>
                  </a:txBody>
                  <a:tcPr anchor="ctr">
                    <a:solidFill>
                      <a:srgbClr val="31067E"/>
                    </a:solidFill>
                  </a:tcPr>
                </a:tc>
                <a:tc>
                  <a:txBody>
                    <a:bodyPr wrap="none"/>
                    <a:lstStyle/>
                    <a:p>
                      <a:pPr algn="ctr"/>
                      <a:r>
                        <a:rPr sz="600" b="1">
                          <a:solidFill>
                            <a:srgbClr val="FFFFFF"/>
                          </a:solidFill>
                          <a:latin typeface="Poppins Bold"/>
                        </a:rPr>
                        <a:t>2030</a:t>
                      </a:r>
                    </a:p>
                  </a:txBody>
                  <a:tcPr anchor="ctr">
                    <a:solidFill>
                      <a:srgbClr val="31067E"/>
                    </a:solidFill>
                  </a:tcPr>
                </a:tc>
                <a:tc>
                  <a:txBody>
                    <a:bodyPr wrap="none"/>
                    <a:lstStyle/>
                    <a:p>
                      <a:pPr algn="ctr"/>
                      <a:r>
                        <a:rPr sz="600" b="1">
                          <a:solidFill>
                            <a:srgbClr val="FFFFFF"/>
                          </a:solidFill>
                          <a:latin typeface="Poppins Bold"/>
                        </a:rPr>
                        <a:t>2031</a:t>
                      </a:r>
                    </a:p>
                  </a:txBody>
                  <a:tcPr anchor="ctr">
                    <a:solidFill>
                      <a:srgbClr val="31067E"/>
                    </a:solidFill>
                  </a:tcPr>
                </a:tc>
                <a:tc>
                  <a:txBody>
                    <a:bodyPr wrap="none"/>
                    <a:lstStyle/>
                    <a:p>
                      <a:pPr algn="ctr"/>
                      <a:r>
                        <a:rPr sz="60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MARKET OF COMPUTERS SIZE,  BY VEHICLE TYPE, 2019-2032 (USD BILLION)</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41148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lstStyle/>
                    <a:p>
                      <a:pPr algn="ctr"/>
                      <a:r>
                        <a:rPr sz="600" b="1">
                          <a:solidFill>
                            <a:srgbClr val="FFFFFF"/>
                          </a:solidFill>
                          <a:latin typeface="Poppins Bold"/>
                        </a:rPr>
                        <a:t/>
                      </a:r>
                    </a:p>
                  </a:txBody>
                  <a:tcPr anchor="ctr">
                    <a:solidFill>
                      <a:srgbClr val="31067E"/>
                    </a:solidFill>
                  </a:tcPr>
                </a:tc>
                <a:tc>
                  <a:txBody>
                    <a:bodyPr wrap="none"/>
                    <a:lstStyle/>
                    <a:p>
                      <a:pPr algn="ctr"/>
                      <a:r>
                        <a:rPr sz="600" b="1">
                          <a:solidFill>
                            <a:srgbClr val="FFFFFF"/>
                          </a:solidFill>
                          <a:latin typeface="Poppins Bold"/>
                        </a:rPr>
                        <a:t>2019</a:t>
                      </a:r>
                    </a:p>
                  </a:txBody>
                  <a:tcPr anchor="ctr">
                    <a:solidFill>
                      <a:srgbClr val="31067E"/>
                    </a:solidFill>
                  </a:tcPr>
                </a:tc>
                <a:tc>
                  <a:txBody>
                    <a:bodyPr wrap="none"/>
                    <a:lstStyle/>
                    <a:p>
                      <a:pPr algn="ctr"/>
                      <a:r>
                        <a:rPr sz="600" b="1">
                          <a:solidFill>
                            <a:srgbClr val="FFFFFF"/>
                          </a:solidFill>
                          <a:latin typeface="Poppins Bold"/>
                        </a:rPr>
                        <a:t>2020</a:t>
                      </a:r>
                    </a:p>
                  </a:txBody>
                  <a:tcPr anchor="ctr">
                    <a:solidFill>
                      <a:srgbClr val="31067E"/>
                    </a:solidFill>
                  </a:tcPr>
                </a:tc>
                <a:tc>
                  <a:txBody>
                    <a:bodyPr wrap="none"/>
                    <a:lstStyle/>
                    <a:p>
                      <a:pPr algn="ctr"/>
                      <a:r>
                        <a:rPr sz="600" b="1">
                          <a:solidFill>
                            <a:srgbClr val="FFFFFF"/>
                          </a:solidFill>
                          <a:latin typeface="Poppins Bold"/>
                        </a:rPr>
                        <a:t>2021</a:t>
                      </a:r>
                    </a:p>
                  </a:txBody>
                  <a:tcPr anchor="ctr">
                    <a:solidFill>
                      <a:srgbClr val="31067E"/>
                    </a:solidFill>
                  </a:tcPr>
                </a:tc>
                <a:tc>
                  <a:txBody>
                    <a:bodyPr wrap="none"/>
                    <a:lstStyle/>
                    <a:p>
                      <a:pPr algn="ctr"/>
                      <a:r>
                        <a:rPr sz="600" b="1">
                          <a:solidFill>
                            <a:srgbClr val="FFFFFF"/>
                          </a:solidFill>
                          <a:latin typeface="Poppins Bold"/>
                        </a:rPr>
                        <a:t>2022</a:t>
                      </a:r>
                    </a:p>
                  </a:txBody>
                  <a:tcPr anchor="ctr">
                    <a:solidFill>
                      <a:srgbClr val="31067E"/>
                    </a:solidFill>
                  </a:tcPr>
                </a:tc>
                <a:tc>
                  <a:txBody>
                    <a:bodyPr wrap="none"/>
                    <a:lstStyle/>
                    <a:p>
                      <a:pPr algn="ctr"/>
                      <a:r>
                        <a:rPr sz="600" b="1">
                          <a:solidFill>
                            <a:srgbClr val="FFFFFF"/>
                          </a:solidFill>
                          <a:latin typeface="Poppins Bold"/>
                        </a:rPr>
                        <a:t>2023</a:t>
                      </a:r>
                    </a:p>
                  </a:txBody>
                  <a:tcPr anchor="ctr">
                    <a:solidFill>
                      <a:srgbClr val="31067E"/>
                    </a:solidFill>
                  </a:tcPr>
                </a:tc>
                <a:tc>
                  <a:txBody>
                    <a:bodyPr wrap="none"/>
                    <a:lstStyle/>
                    <a:p>
                      <a:pPr algn="ctr"/>
                      <a:r>
                        <a:rPr sz="600" b="1">
                          <a:solidFill>
                            <a:srgbClr val="FFFFFF"/>
                          </a:solidFill>
                          <a:latin typeface="Poppins Bold"/>
                        </a:rPr>
                        <a:t>2024</a:t>
                      </a:r>
                    </a:p>
                  </a:txBody>
                  <a:tcPr anchor="ctr">
                    <a:solidFill>
                      <a:srgbClr val="31067E"/>
                    </a:solidFill>
                  </a:tcPr>
                </a:tc>
                <a:tc>
                  <a:txBody>
                    <a:bodyPr wrap="none"/>
                    <a:lstStyle/>
                    <a:p>
                      <a:pPr algn="ctr"/>
                      <a:r>
                        <a:rPr sz="600" b="1">
                          <a:solidFill>
                            <a:srgbClr val="FFFFFF"/>
                          </a:solidFill>
                          <a:latin typeface="Poppins Bold"/>
                        </a:rPr>
                        <a:t>2025</a:t>
                      </a:r>
                    </a:p>
                  </a:txBody>
                  <a:tcPr anchor="ctr">
                    <a:solidFill>
                      <a:srgbClr val="31067E"/>
                    </a:solidFill>
                  </a:tcPr>
                </a:tc>
                <a:tc>
                  <a:txBody>
                    <a:bodyPr wrap="none"/>
                    <a:lstStyle/>
                    <a:p>
                      <a:pPr algn="ctr"/>
                      <a:r>
                        <a:rPr sz="600" b="1">
                          <a:solidFill>
                            <a:srgbClr val="FFFFFF"/>
                          </a:solidFill>
                          <a:latin typeface="Poppins Bold"/>
                        </a:rPr>
                        <a:t>2026</a:t>
                      </a:r>
                    </a:p>
                  </a:txBody>
                  <a:tcPr anchor="ctr">
                    <a:solidFill>
                      <a:srgbClr val="31067E"/>
                    </a:solidFill>
                  </a:tcPr>
                </a:tc>
                <a:tc>
                  <a:txBody>
                    <a:bodyPr wrap="none"/>
                    <a:lstStyle/>
                    <a:p>
                      <a:pPr algn="ctr"/>
                      <a:r>
                        <a:rPr sz="600" b="1">
                          <a:solidFill>
                            <a:srgbClr val="FFFFFF"/>
                          </a:solidFill>
                          <a:latin typeface="Poppins Bold"/>
                        </a:rPr>
                        <a:t>2027</a:t>
                      </a:r>
                    </a:p>
                  </a:txBody>
                  <a:tcPr anchor="ctr">
                    <a:solidFill>
                      <a:srgbClr val="31067E"/>
                    </a:solidFill>
                  </a:tcPr>
                </a:tc>
                <a:tc>
                  <a:txBody>
                    <a:bodyPr wrap="none"/>
                    <a:lstStyle/>
                    <a:p>
                      <a:pPr algn="ctr"/>
                      <a:r>
                        <a:rPr sz="600" b="1">
                          <a:solidFill>
                            <a:srgbClr val="FFFFFF"/>
                          </a:solidFill>
                          <a:latin typeface="Poppins Bold"/>
                        </a:rPr>
                        <a:t>2028</a:t>
                      </a:r>
                    </a:p>
                  </a:txBody>
                  <a:tcPr anchor="ctr">
                    <a:solidFill>
                      <a:srgbClr val="31067E"/>
                    </a:solidFill>
                  </a:tcPr>
                </a:tc>
                <a:tc>
                  <a:txBody>
                    <a:bodyPr wrap="none"/>
                    <a:lstStyle/>
                    <a:p>
                      <a:pPr algn="ctr"/>
                      <a:r>
                        <a:rPr sz="600" b="1">
                          <a:solidFill>
                            <a:srgbClr val="FFFFFF"/>
                          </a:solidFill>
                          <a:latin typeface="Poppins Bold"/>
                        </a:rPr>
                        <a:t>2029</a:t>
                      </a:r>
                    </a:p>
                  </a:txBody>
                  <a:tcPr anchor="ctr">
                    <a:solidFill>
                      <a:srgbClr val="31067E"/>
                    </a:solidFill>
                  </a:tcPr>
                </a:tc>
                <a:tc>
                  <a:txBody>
                    <a:bodyPr wrap="none"/>
                    <a:lstStyle/>
                    <a:p>
                      <a:pPr algn="ctr"/>
                      <a:r>
                        <a:rPr sz="600" b="1">
                          <a:solidFill>
                            <a:srgbClr val="FFFFFF"/>
                          </a:solidFill>
                          <a:latin typeface="Poppins Bold"/>
                        </a:rPr>
                        <a:t>2030</a:t>
                      </a:r>
                    </a:p>
                  </a:txBody>
                  <a:tcPr anchor="ctr">
                    <a:solidFill>
                      <a:srgbClr val="31067E"/>
                    </a:solidFill>
                  </a:tcPr>
                </a:tc>
                <a:tc>
                  <a:txBody>
                    <a:bodyPr wrap="none"/>
                    <a:lstStyle/>
                    <a:p>
                      <a:pPr algn="ctr"/>
                      <a:r>
                        <a:rPr sz="600" b="1">
                          <a:solidFill>
                            <a:srgbClr val="FFFFFF"/>
                          </a:solidFill>
                          <a:latin typeface="Poppins Bold"/>
                        </a:rPr>
                        <a:t>2031</a:t>
                      </a:r>
                    </a:p>
                  </a:txBody>
                  <a:tcPr anchor="ctr">
                    <a:solidFill>
                      <a:srgbClr val="31067E"/>
                    </a:solidFill>
                  </a:tcPr>
                </a:tc>
                <a:tc>
                  <a:txBody>
                    <a:bodyPr wrap="none"/>
                    <a:lstStyle/>
                    <a:p>
                      <a:pPr algn="ctr"/>
                      <a:r>
                        <a:rPr sz="60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MARKET OF COMPUTERS (USD BILLION)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LANDSCAPE</a:t>
            </a:r>
            <a:br>
              <a:rPr lang="en-US" sz="3200" dirty="0">
                <a:solidFill>
                  <a:schemeClr val="accent1"/>
                </a:solidFill>
              </a:rPr>
            </a:br>
            <a:r>
              <a:rPr lang="en-US" sz="1800" b="1" dirty="0">
                <a:solidFill>
                  <a:schemeClr val="tx1"/>
                </a:solidFill>
                <a:latin typeface="+mn-lt"/>
              </a:rPr>
              <a:t>Competitive Dashboard</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948153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15A8B-D17A-8011-4532-45445AE47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75DF2-29FC-CCCC-88DE-2A755BF01495}"/>
              </a:ext>
            </a:extLst>
          </p:cNvPr>
          <p:cNvSpPr>
            <a:spLocks noGrp="1"/>
          </p:cNvSpPr>
          <p:nvPr>
            <p:ph type="title"/>
          </p:nvPr>
        </p:nvSpPr>
        <p:spPr/>
        <p:txBody>
          <a:bodyPr/>
          <a:lstStyle/>
          <a:p>
            <a:r>
              <a:rPr lang="en-IN" dirty="0"/>
              <a:t>COMPETITIVE LANDSCAPE</a:t>
            </a:r>
          </a:p>
        </p:txBody>
      </p:sp>
      <p:pic>
        <p:nvPicPr>
          <p:cNvPr id="4" name="Picture 3">
            <a:extLst>
              <a:ext uri="{FF2B5EF4-FFF2-40B4-BE49-F238E27FC236}">
                <a16:creationId xmlns:a16="http://schemas.microsoft.com/office/drawing/2014/main" id="{BE5F54B6-B152-3159-7683-CD2B854730A8}"/>
              </a:ext>
            </a:extLst>
          </p:cNvPr>
          <p:cNvPicPr>
            <a:picLocks noChangeAspect="1"/>
          </p:cNvPicPr>
          <p:nvPr/>
        </p:nvPicPr>
        <p:blipFill>
          <a:blip r:embed="rId2"/>
          <a:srcRect b="7817"/>
          <a:stretch>
            <a:fillRect/>
          </a:stretch>
        </p:blipFill>
        <p:spPr>
          <a:xfrm>
            <a:off x="606966" y="1020932"/>
            <a:ext cx="5489034" cy="2703344"/>
          </a:xfrm>
          <a:prstGeom prst="rect">
            <a:avLst/>
          </a:prstGeom>
        </p:spPr>
      </p:pic>
      <p:sp>
        <p:nvSpPr>
          <p:cNvPr id="5" name="TextBox 16">
            <a:extLst>
              <a:ext uri="{FF2B5EF4-FFF2-40B4-BE49-F238E27FC236}">
                <a16:creationId xmlns:a16="http://schemas.microsoft.com/office/drawing/2014/main" id="{DB26F746-7CFA-6A52-BCBD-FE7F3ACAC72A}"/>
              </a:ext>
            </a:extLst>
          </p:cNvPr>
          <p:cNvSpPr txBox="1"/>
          <p:nvPr/>
        </p:nvSpPr>
        <p:spPr>
          <a:xfrm>
            <a:off x="732379" y="1507632"/>
            <a:ext cx="2315914" cy="427681"/>
          </a:xfrm>
          <a:prstGeom prst="rect">
            <a:avLst/>
          </a:prstGeom>
          <a:solidFill>
            <a:srgbClr val="FFFFFF"/>
          </a:solidFill>
          <a:ln w="12700">
            <a:miter lim="400000"/>
          </a:ln>
        </p:spPr>
        <p:txBody>
          <a:bodyPr wrap="square" lIns="22860" rIns="22860">
            <a:spAutoFit/>
          </a:bodyPr>
          <a:lstStyle/>
          <a:p>
            <a:pPr>
              <a:lnSpc>
                <a:spcPct val="150000"/>
              </a:lnSpc>
              <a:defRPr sz="2000">
                <a:solidFill>
                  <a:srgbClr val="000000"/>
                </a:solidFill>
                <a:latin typeface="Poppins Medium"/>
                <a:ea typeface="Poppins Medium"/>
                <a:cs typeface="Poppins Medium"/>
                <a:sym typeface="Poppins Medium"/>
              </a:defRPr>
            </a:pPr>
            <a:r>
              <a:rPr sz="500" dirty="0">
                <a:solidFill>
                  <a:srgbClr val="000000"/>
                </a:solidFill>
                <a:latin typeface="+mj-lt"/>
                <a:ea typeface="Cambria" panose="02040503050406030204" pitchFamily="18" charset="0"/>
                <a:cs typeface="Poppins Medium"/>
                <a:sym typeface="Poppins Medium"/>
              </a:rPr>
              <a:t>The following figure represents the market positioning of  Market of Computers  players for the year 2024. The market positioning of the leading player is done considering the following points:</a:t>
            </a:r>
            <a:r>
              <a:rPr lang="en-US" sz="500" dirty="0">
                <a:solidFill>
                  <a:srgbClr val="000000"/>
                </a:solidFill>
                <a:latin typeface="+mj-lt"/>
                <a:ea typeface="Cambria" panose="02040503050406030204" pitchFamily="18" charset="0"/>
                <a:cs typeface="Poppins Medium"/>
                <a:sym typeface="Poppins Medium"/>
              </a:rPr>
              <a:t/>
            </a:r>
            <a:r>
              <a:rPr lang="en-US" sz="500" b="1" dirty="0">
                <a:solidFill>
                  <a:srgbClr val="7340CC"/>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IN"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endParaRPr sz="500" dirty="0">
              <a:solidFill>
                <a:srgbClr val="000000"/>
              </a:solidFill>
              <a:latin typeface="+mj-lt"/>
              <a:ea typeface="Cambria" panose="02040503050406030204" pitchFamily="18" charset="0"/>
              <a:cs typeface="Poppins Medium"/>
              <a:sym typeface="Calibri" panose="020F0502020204030204"/>
            </a:endParaRPr>
          </a:p>
        </p:txBody>
      </p:sp>
      <p:pic>
        <p:nvPicPr>
          <p:cNvPr id="7" name="Picture 6">
            <a:extLst>
              <a:ext uri="{FF2B5EF4-FFF2-40B4-BE49-F238E27FC236}">
                <a16:creationId xmlns:a16="http://schemas.microsoft.com/office/drawing/2014/main" id="{082E6D5D-5CEF-5EEA-0B07-39F17B7A732F}"/>
              </a:ext>
            </a:extLst>
          </p:cNvPr>
          <p:cNvPicPr>
            <a:picLocks noChangeAspect="1"/>
          </p:cNvPicPr>
          <p:nvPr/>
        </p:nvPicPr>
        <p:blipFill>
          <a:blip r:embed="rId3"/>
          <a:srcRect b="7308"/>
          <a:stretch>
            <a:fillRect/>
          </a:stretch>
        </p:blipFill>
        <p:spPr>
          <a:xfrm>
            <a:off x="6310988" y="1020930"/>
            <a:ext cx="5458871" cy="2703345"/>
          </a:xfrm>
          <a:prstGeom prst="rect">
            <a:avLst/>
          </a:prstGeom>
        </p:spPr>
      </p:pic>
      <p:pic>
        <p:nvPicPr>
          <p:cNvPr id="8" name="Picture 7">
            <a:extLst>
              <a:ext uri="{FF2B5EF4-FFF2-40B4-BE49-F238E27FC236}">
                <a16:creationId xmlns:a16="http://schemas.microsoft.com/office/drawing/2014/main" id="{5A1955FE-FB05-2B6C-1F60-FAD3D0D92568}"/>
              </a:ext>
            </a:extLst>
          </p:cNvPr>
          <p:cNvPicPr>
            <a:picLocks noChangeAspect="1"/>
          </p:cNvPicPr>
          <p:nvPr/>
        </p:nvPicPr>
        <p:blipFill>
          <a:blip r:embed="rId4"/>
          <a:srcRect b="11579"/>
          <a:stretch>
            <a:fillRect/>
          </a:stretch>
        </p:blipFill>
        <p:spPr>
          <a:xfrm>
            <a:off x="606966" y="3919708"/>
            <a:ext cx="5489034" cy="2433468"/>
          </a:xfrm>
          <a:prstGeom prst="rect">
            <a:avLst/>
          </a:prstGeom>
        </p:spPr>
      </p:pic>
      <p:pic>
        <p:nvPicPr>
          <p:cNvPr id="10" name="Picture 9">
            <a:extLst>
              <a:ext uri="{FF2B5EF4-FFF2-40B4-BE49-F238E27FC236}">
                <a16:creationId xmlns:a16="http://schemas.microsoft.com/office/drawing/2014/main" id="{8D065731-CEC4-FBCA-EBC9-8CDF226F5E79}"/>
              </a:ext>
            </a:extLst>
          </p:cNvPr>
          <p:cNvPicPr>
            <a:picLocks noChangeAspect="1"/>
          </p:cNvPicPr>
          <p:nvPr/>
        </p:nvPicPr>
        <p:blipFill>
          <a:blip r:embed="rId5"/>
          <a:srcRect b="10281"/>
          <a:stretch>
            <a:fillRect/>
          </a:stretch>
        </p:blipFill>
        <p:spPr>
          <a:xfrm>
            <a:off x="6310988" y="3919704"/>
            <a:ext cx="5366662" cy="2433467"/>
          </a:xfrm>
          <a:prstGeom prst="rect">
            <a:avLst/>
          </a:prstGeom>
        </p:spPr>
      </p:pic>
    </p:spTree>
    <p:extLst>
      <p:ext uri="{BB962C8B-B14F-4D97-AF65-F5344CB8AC3E}">
        <p14:creationId xmlns:p14="http://schemas.microsoft.com/office/powerpoint/2010/main" val="2609631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64009005"/>
              </p:ext>
            </p:extLst>
          </p:nvPr>
        </p:nvGraphicFramePr>
        <p:xfrm>
          <a:off x="463127" y="1220507"/>
          <a:ext cx="11271673" cy="455492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161,000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383.29 billion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Industry Type</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1976</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MARKET OF COMPUTERS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54357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A7FF3-16E5-0DF8-1551-309973618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48073-DC4D-46C7-218F-1170AE50FB8D}"/>
              </a:ext>
            </a:extLst>
          </p:cNvPr>
          <p:cNvSpPr>
            <a:spLocks noGrp="1"/>
          </p:cNvSpPr>
          <p:nvPr>
            <p:ph type="title"/>
          </p:nvPr>
        </p:nvSpPr>
        <p:spPr/>
        <p:txBody>
          <a:bodyPr>
            <a:normAutofit/>
          </a:bodyPr>
          <a:lstStyle/>
          <a:p>
            <a:r>
              <a:rPr lang="en-IN" sz="1800" b="1" dirty="0">
                <a:latin typeface="Poppins"/>
              </a:rPr>
              <a:t>APPLE INC. - COMPANY OVERVIEW</a:t>
            </a:r>
            <a:r>
              <a:rPr lang="en-US" b="1" dirty="0"/>
              <a:t/>
            </a:r>
          </a:p>
        </p:txBody>
      </p:sp>
      <p:graphicFrame>
        <p:nvGraphicFramePr>
          <p:cNvPr id="8" name="Table 9">
            <a:extLst>
              <a:ext uri="{FF2B5EF4-FFF2-40B4-BE49-F238E27FC236}">
                <a16:creationId xmlns:a16="http://schemas.microsoft.com/office/drawing/2014/main" id="{80FCC106-CABE-BEDA-A98A-F24ABE3C57AD}"/>
              </a:ext>
            </a:extLst>
          </p:cNvPr>
          <p:cNvGraphicFramePr/>
          <p:nvPr>
            <p:extLst>
              <p:ext uri="{D42A27DB-BD31-4B8C-83A1-F6EECF244321}">
                <p14:modId xmlns:p14="http://schemas.microsoft.com/office/powerpoint/2010/main" val="1627603488"/>
              </p:ext>
            </p:extLst>
          </p:nvPr>
        </p:nvGraphicFramePr>
        <p:xfrm>
          <a:off x="695323" y="1242561"/>
          <a:ext cx="4154904" cy="2527943"/>
        </p:xfrm>
        <a:graphic>
          <a:graphicData uri="http://schemas.openxmlformats.org/drawingml/2006/table">
            <a:tbl>
              <a:tblPr firstRow="1" bandRow="1">
                <a:tableStyleId>{74C1A8A3-306A-4EB7-A6B1-4F7E0EB9C5D6}</a:tableStyleId>
              </a:tblPr>
              <a:tblGrid>
                <a:gridCol w="1938291">
                  <a:extLst>
                    <a:ext uri="{9D8B030D-6E8A-4147-A177-3AD203B41FA5}">
                      <a16:colId xmlns:a16="http://schemas.microsoft.com/office/drawing/2014/main" val="20000"/>
                    </a:ext>
                  </a:extLst>
                </a:gridCol>
                <a:gridCol w="2216613">
                  <a:extLst>
                    <a:ext uri="{9D8B030D-6E8A-4147-A177-3AD203B41FA5}">
                      <a16:colId xmlns:a16="http://schemas.microsoft.com/office/drawing/2014/main" val="20001"/>
                    </a:ext>
                  </a:extLst>
                </a:gridCol>
              </a:tblGrid>
              <a:tr h="688119">
                <a:tc gridSpan="2">
                  <a:txBody>
                    <a:bodyPr/>
                    <a:lstStyle/>
                    <a:p>
                      <a:pPr marL="108000" algn="l" defTabSz="1259840"/>
                      <a:endParaRPr lang="en-US" sz="1200" b="1" dirty="0">
                        <a:solidFill>
                          <a:schemeClr val="bg1"/>
                        </a:solidFill>
                        <a:latin typeface="Poppins" panose="00000500000000000000" pitchFamily="2" charset="0"/>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indent="26035" algn="ctr" defTabSz="2438400" hangingPunct="1">
                        <a:spcBef>
                          <a:spcPts val="200"/>
                        </a:spcBef>
                        <a:defRPr/>
                      </a:pPr>
                      <a:endParaRPr lang="en-IN" sz="220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extLst>
                  <a:ext uri="{0D108BD9-81ED-4DB2-BD59-A6C34878D82A}">
                    <a16:rowId xmlns:a16="http://schemas.microsoft.com/office/drawing/2014/main" val="3798553887"/>
                  </a:ext>
                </a:extLst>
              </a:tr>
              <a:tr h="349246">
                <a:tc>
                  <a:txBody>
                    <a:bodyPr/>
                    <a:lstStyle/>
                    <a:p>
                      <a:pPr marL="93663" indent="0" algn="l" defTabSz="1259840" rtl="0" eaLnBrk="1" latinLnBrk="0" hangingPunct="1">
                        <a:spcBef>
                          <a:spcPts val="0"/>
                        </a:spcBef>
                      </a:pPr>
                      <a:r>
                        <a:rPr sz="1050" b="1" kern="1200">
                          <a:solidFill>
                            <a:schemeClr val="dk1"/>
                          </a:solidFill>
                          <a:latin typeface="Poppins" panose="00000500000000000000" pitchFamily="2" charset="0"/>
                          <a:ea typeface="+mn-ea"/>
                          <a:cs typeface="Poppins" panose="00000500000000000000" pitchFamily="2" charset="0"/>
                          <a:sym typeface="Poppins Medium"/>
                        </a:rPr>
                        <a:t>Established</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1976</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297202">
                <a:tc>
                  <a:txBody>
                    <a:bodyPr/>
                    <a:lstStyle/>
                    <a:p>
                      <a:pPr marL="93663" indent="0" algn="l" defTabSz="1259840" rtl="0" eaLnBrk="1" latinLnBrk="0" hangingPunct="1">
                        <a:spcBef>
                          <a:spcPts val="0"/>
                        </a:spcBef>
                      </a:pPr>
                      <a:r>
                        <a:rPr sz="1050" b="1" kern="1200" dirty="0">
                          <a:solidFill>
                            <a:schemeClr val="dk1"/>
                          </a:solidFill>
                          <a:latin typeface="Poppins" panose="00000500000000000000" pitchFamily="2" charset="0"/>
                          <a:ea typeface="+mn-ea"/>
                          <a:cs typeface="Poppins" panose="00000500000000000000" pitchFamily="2" charset="0"/>
                          <a:sym typeface="Poppins Medium"/>
                        </a:rPr>
                        <a:t>Headquarter</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United States</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297202">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Ownership</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55911883"/>
                  </a:ext>
                </a:extLst>
              </a:tr>
              <a:tr h="301770">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Revenue (US$)- 2024</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383.29 billion</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No. of Employees (2024)</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mn-lt"/>
                        </a:rPr>
                        <a:t>161,000</a:t>
                      </a:r>
                      <a:endParaRPr lang="en-IN" sz="1050" dirty="0">
                        <a:latin typeface="+mn-lt"/>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a:solidFill>
                            <a:schemeClr val="dk1"/>
                          </a:solidFill>
                          <a:latin typeface="Poppins" panose="00000500000000000000" pitchFamily="2" charset="0"/>
                          <a:ea typeface="+mn-ea"/>
                          <a:cs typeface="Poppins" panose="00000500000000000000" pitchFamily="2" charset="0"/>
                          <a:sym typeface="Poppins Medium"/>
                        </a:rPr>
                        <a:t>Website</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050" dirty="0">
                          <a:latin typeface="+mn-lt"/>
                        </a:rPr>
                        <a:t>apple.com</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326748"/>
                  </a:ext>
                </a:extLst>
              </a:tr>
            </a:tbl>
          </a:graphicData>
        </a:graphic>
      </p:graphicFrame>
      <p:graphicFrame>
        <p:nvGraphicFramePr>
          <p:cNvPr id="12" name="Table 3">
            <a:extLst>
              <a:ext uri="{FF2B5EF4-FFF2-40B4-BE49-F238E27FC236}">
                <a16:creationId xmlns:a16="http://schemas.microsoft.com/office/drawing/2014/main" id="{A35D9396-4E43-C1D6-4FF1-6833DE1E7780}"/>
              </a:ext>
            </a:extLst>
          </p:cNvPr>
          <p:cNvGraphicFramePr>
            <a:graphicFrameLocks noGrp="1"/>
          </p:cNvGraphicFramePr>
          <p:nvPr>
            <p:extLst>
              <p:ext uri="{D42A27DB-BD31-4B8C-83A1-F6EECF244321}">
                <p14:modId xmlns:p14="http://schemas.microsoft.com/office/powerpoint/2010/main" val="1886788950"/>
              </p:ext>
            </p:extLst>
          </p:nvPr>
        </p:nvGraphicFramePr>
        <p:xfrm>
          <a:off x="695322" y="4127818"/>
          <a:ext cx="10931661" cy="1582853"/>
        </p:xfrm>
        <a:graphic>
          <a:graphicData uri="http://schemas.openxmlformats.org/drawingml/2006/table">
            <a:tbl>
              <a:tblPr firstRow="1" bandRow="1">
                <a:tableStyleId>{5C22544A-7EE6-4342-B048-85BDC9FD1C3A}</a:tableStyleId>
              </a:tblPr>
              <a:tblGrid>
                <a:gridCol w="3508218">
                  <a:extLst>
                    <a:ext uri="{9D8B030D-6E8A-4147-A177-3AD203B41FA5}">
                      <a16:colId xmlns:a16="http://schemas.microsoft.com/office/drawing/2014/main" val="20000"/>
                    </a:ext>
                  </a:extLst>
                </a:gridCol>
                <a:gridCol w="7423443">
                  <a:extLst>
                    <a:ext uri="{9D8B030D-6E8A-4147-A177-3AD203B41FA5}">
                      <a16:colId xmlns:a16="http://schemas.microsoft.com/office/drawing/2014/main" val="20001"/>
                    </a:ext>
                  </a:extLst>
                </a:gridCol>
              </a:tblGrid>
              <a:tr h="331439">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PRODUCT/SERVICE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PRODUCT/SERVICE 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251414">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50000"/>
                        </a:lnSpc>
                      </a:pPr>
                      <a:endParaRPr lang="en-US" sz="900" dirty="0"/>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3" name="Rectangle 12">
            <a:extLst>
              <a:ext uri="{FF2B5EF4-FFF2-40B4-BE49-F238E27FC236}">
                <a16:creationId xmlns:a16="http://schemas.microsoft.com/office/drawing/2014/main" id="{668BFAC4-1F2F-05B9-1412-E6C86F139499}"/>
              </a:ext>
            </a:extLst>
          </p:cNvPr>
          <p:cNvSpPr/>
          <p:nvPr/>
        </p:nvSpPr>
        <p:spPr>
          <a:xfrm>
            <a:off x="4952863" y="924120"/>
            <a:ext cx="6674122"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Company Overview">
            <a:extLst>
              <a:ext uri="{FF2B5EF4-FFF2-40B4-BE49-F238E27FC236}">
                <a16:creationId xmlns:a16="http://schemas.microsoft.com/office/drawing/2014/main" id="{1A424E10-5483-6500-9138-30799E1AB951}"/>
              </a:ext>
            </a:extLst>
          </p:cNvPr>
          <p:cNvSpPr txBox="1"/>
          <p:nvPr/>
        </p:nvSpPr>
        <p:spPr>
          <a:xfrm>
            <a:off x="7780839" y="933263"/>
            <a:ext cx="990385"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OVERVIEW</a:t>
            </a:r>
          </a:p>
        </p:txBody>
      </p:sp>
      <p:sp>
        <p:nvSpPr>
          <p:cNvPr id="16" name="Rectangle 15">
            <a:extLst>
              <a:ext uri="{FF2B5EF4-FFF2-40B4-BE49-F238E27FC236}">
                <a16:creationId xmlns:a16="http://schemas.microsoft.com/office/drawing/2014/main" id="{28682D1A-EF00-39C7-7386-F43FA25C9456}"/>
              </a:ext>
            </a:extLst>
          </p:cNvPr>
          <p:cNvSpPr/>
          <p:nvPr/>
        </p:nvSpPr>
        <p:spPr>
          <a:xfrm>
            <a:off x="685991" y="924119"/>
            <a:ext cx="4154903"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7" name="Company Overview">
            <a:extLst>
              <a:ext uri="{FF2B5EF4-FFF2-40B4-BE49-F238E27FC236}">
                <a16:creationId xmlns:a16="http://schemas.microsoft.com/office/drawing/2014/main" id="{4AEF8D90-B701-7271-2B0F-2C399D5AC5BB}"/>
              </a:ext>
            </a:extLst>
          </p:cNvPr>
          <p:cNvSpPr txBox="1"/>
          <p:nvPr/>
        </p:nvSpPr>
        <p:spPr>
          <a:xfrm>
            <a:off x="1803739" y="951152"/>
            <a:ext cx="2099663"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prstClr val="white"/>
                </a:solidFill>
                <a:effectLst/>
                <a:uLnTx/>
                <a:uFillTx/>
                <a:latin typeface="Poppins bold"/>
                <a:ea typeface="+mn-ea"/>
                <a:cs typeface="Poppins Medium" panose="00000600000000000000" pitchFamily="2" charset="0"/>
              </a:rPr>
              <a:t>COMPANY AT A GLANCE</a:t>
            </a:r>
          </a:p>
        </p:txBody>
      </p:sp>
      <p:sp>
        <p:nvSpPr>
          <p:cNvPr id="19" name="Rectangle 18">
            <a:extLst>
              <a:ext uri="{FF2B5EF4-FFF2-40B4-BE49-F238E27FC236}">
                <a16:creationId xmlns:a16="http://schemas.microsoft.com/office/drawing/2014/main" id="{677B0E1D-7533-AB9C-86AA-77AB31BA75B0}"/>
              </a:ext>
            </a:extLst>
          </p:cNvPr>
          <p:cNvSpPr/>
          <p:nvPr/>
        </p:nvSpPr>
        <p:spPr>
          <a:xfrm>
            <a:off x="685991" y="3837553"/>
            <a:ext cx="10931661" cy="290266"/>
          </a:xfrm>
          <a:prstGeom prst="rect">
            <a:avLst/>
          </a:prstGeom>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20" name="Company Overview">
            <a:extLst>
              <a:ext uri="{FF2B5EF4-FFF2-40B4-BE49-F238E27FC236}">
                <a16:creationId xmlns:a16="http://schemas.microsoft.com/office/drawing/2014/main" id="{551236FD-706E-7069-B798-DEE00537D9DD}"/>
              </a:ext>
            </a:extLst>
          </p:cNvPr>
          <p:cNvSpPr txBox="1"/>
          <p:nvPr/>
        </p:nvSpPr>
        <p:spPr>
          <a:xfrm>
            <a:off x="4840894" y="3863930"/>
            <a:ext cx="2636670"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PRODUCT/SERVICE PORTFOLIO</a:t>
            </a:r>
          </a:p>
        </p:txBody>
      </p:sp>
      <p:sp>
        <p:nvSpPr>
          <p:cNvPr id="15" name="Rectangle: Rounded Corners 18">
            <a:extLst>
              <a:ext uri="{FF2B5EF4-FFF2-40B4-BE49-F238E27FC236}">
                <a16:creationId xmlns:a16="http://schemas.microsoft.com/office/drawing/2014/main" id="{7A7D4AFA-1220-4C02-A4CE-CB7E889F99A1}"/>
              </a:ext>
            </a:extLst>
          </p:cNvPr>
          <p:cNvSpPr/>
          <p:nvPr/>
        </p:nvSpPr>
        <p:spPr>
          <a:xfrm>
            <a:off x="4962827" y="1269737"/>
            <a:ext cx="6674122" cy="242298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Inc. designs and manufactures personal computers under the Mac portfolio, integrating hardware, software, and custom silicon to target consumer, education and professional segments. The company advances its Apple silicon roadmap across notebooks and desktops to improve performance per watt and system integration. macOS, services, and developer tools support workflows spanning productivity, creative applications, and code development. Distribution combines online channels, retail stores, carriers, and value-added resellers. In 2024, macOS Sequoia enhanced continuity features and on-device intelligence for supported Macs. Strategy emphasizes tight ecosystem interoperability with iPad and iPhone, security and accessibility features, and long-term platform support to drive upgrades and customer retention.</a:t>
            </a:r>
            <a:r>
              <a:rPr kumimoji="0" lang="en-US" sz="9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
            </a:r>
          </a:p>
        </p:txBody>
      </p:sp>
      <p:sp>
        <p:nvSpPr>
          <p:cNvPr id="22" name="TextBox 21">
            <a:extLst>
              <a:ext uri="{FF2B5EF4-FFF2-40B4-BE49-F238E27FC236}">
                <a16:creationId xmlns:a16="http://schemas.microsoft.com/office/drawing/2014/main" id="{AF288DD4-4208-4D47-9E6A-6DA0907ABBF3}"/>
              </a:ext>
            </a:extLst>
          </p:cNvPr>
          <p:cNvSpPr txBox="1"/>
          <p:nvPr/>
        </p:nvSpPr>
        <p:spPr>
          <a:xfrm>
            <a:off x="4165276" y="4450277"/>
            <a:ext cx="7331402" cy="488211"/>
          </a:xfrm>
          <a:prstGeom prst="rect">
            <a:avLst/>
          </a:prstGeom>
          <a:noFill/>
        </p:spPr>
        <p:txBody>
          <a:bodyPr wrap="square" rtlCol="0">
            <a:spAutoFit/>
          </a:bodyPr>
          <a:lstStyle/>
          <a:p>
            <a:pPr>
              <a:lnSpc>
                <a:spcPct val="150000"/>
              </a:lnSpc>
            </a:pPr>
            <a:r>
              <a:rPr lang="en-US" sz="900" b="0" kern="1200" dirty="0">
                <a:solidFill>
                  <a:schemeClr val="dk1"/>
                </a:solidFill>
                <a:effectLst/>
                <a:latin typeface="+mn-lt"/>
                <a:ea typeface="+mn-ea"/>
                <a:cs typeface="+mn-cs"/>
              </a:rPr>
              <a:t>MacBook Pro is Apple's high-performance notebook line for professional workflows. It features Apple silicon M-series chips, high-efficiency architecture, advanced GPU and neural engines, Liquid Retina XDR displays, long battery life, and extensive port options. It supports macOS optimization for creative, scientific, and software development tasks across mobile and desk-bound computing.</a:t>
            </a:r>
          </a:p>
          <a:p>
            <a:pPr>
              <a:lnSpc>
                <a:spcPct val="150000"/>
              </a:lnSpc>
            </a:pPr>
            <a:endParaRPr lang="en-US" sz="900" dirty="0"/>
          </a:p>
        </p:txBody>
      </p:sp>
      <p:sp>
        <p:nvSpPr>
          <p:cNvPr id="3" name="TextBox 2">
            <a:extLst>
              <a:ext uri="{FF2B5EF4-FFF2-40B4-BE49-F238E27FC236}">
                <a16:creationId xmlns:a16="http://schemas.microsoft.com/office/drawing/2014/main" id="{433F7B15-A9E3-4C53-859B-036DBBD806F8}"/>
              </a:ext>
            </a:extLst>
          </p:cNvPr>
          <p:cNvSpPr txBox="1"/>
          <p:nvPr/>
        </p:nvSpPr>
        <p:spPr>
          <a:xfrm>
            <a:off x="834862" y="4804291"/>
            <a:ext cx="3190875" cy="369332"/>
          </a:xfrm>
          <a:prstGeom prst="rect">
            <a:avLst/>
          </a:prstGeom>
          <a:noFill/>
        </p:spPr>
        <p:txBody>
          <a:bodyPr wrap="square" rtlCol="0">
            <a:spAutoFit/>
          </a:bodyPr>
          <a:lstStyle/>
          <a:p>
            <a:pPr algn="ctr"/>
            <a:r>
              <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rPr>
              <a:t>MacBook Pro</a:t>
            </a:r>
          </a:p>
          <a:p>
            <a:pPr algn="ctr"/>
            <a:endParaRPr lang="en-US" sz="900" dirty="0"/>
          </a:p>
        </p:txBody>
      </p:sp>
    </p:spTree>
    <p:extLst>
      <p:ext uri="{BB962C8B-B14F-4D97-AF65-F5344CB8AC3E}">
        <p14:creationId xmlns:p14="http://schemas.microsoft.com/office/powerpoint/2010/main" val="1013400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a:extLst>
              <a:ext uri="{FF2B5EF4-FFF2-40B4-BE49-F238E27FC236}">
                <a16:creationId xmlns:a16="http://schemas.microsoft.com/office/drawing/2014/main" id="{806347BA-18D7-4E53-A7C1-76B926A3798F}"/>
              </a:ext>
            </a:extLst>
          </p:cNvPr>
          <p:cNvGraphicFramePr>
            <a:graphicFrameLocks/>
          </p:cNvGraphicFramePr>
          <p:nvPr>
            <p:extLst>
              <p:ext uri="{D42A27DB-BD31-4B8C-83A1-F6EECF244321}">
                <p14:modId xmlns:p14="http://schemas.microsoft.com/office/powerpoint/2010/main" val="3763943238"/>
              </p:ext>
            </p:extLst>
          </p:nvPr>
        </p:nvGraphicFramePr>
        <p:xfrm>
          <a:off x="819947" y="1209436"/>
          <a:ext cx="5328467" cy="23012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C2268ECE-E7B0-42BC-B040-D86E50BEF8AB}"/>
              </a:ext>
            </a:extLst>
          </p:cNvPr>
          <p:cNvGraphicFramePr>
            <a:graphicFrameLocks/>
          </p:cNvGraphicFramePr>
          <p:nvPr>
            <p:extLst>
              <p:ext uri="{D42A27DB-BD31-4B8C-83A1-F6EECF244321}">
                <p14:modId xmlns:p14="http://schemas.microsoft.com/office/powerpoint/2010/main" val="2126324649"/>
              </p:ext>
            </p:extLst>
          </p:nvPr>
        </p:nvGraphicFramePr>
        <p:xfrm>
          <a:off x="6148414" y="1344351"/>
          <a:ext cx="5223640" cy="230120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34507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MARKET OF COMPUTERS-</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1">
                          <a:solidFill>
                            <a:srgbClr val="7030A0"/>
                          </a:solidFill>
                          <a:latin typeface="Poppins"/>
                        </a:defRPr>
                      </a:pPr>
                      <a:r>
                        <a:t>1. Introduction</a:t>
                      </a:r>
                    </a:p>
                  </a:txBody>
                  <a:tcPr>
                    <a:noFill/>
                    <a:lnL>
                      <a:noFill/>
                    </a:lnL>
                    <a:lnR>
                      <a:noFill/>
                    </a:lnR>
                    <a:lnT>
                      <a:noFill/>
                    </a:lnT>
                    <a:lnB>
                      <a:noFill/>
                    </a:lnB>
                  </a:tcPr>
                </a:tc>
                <a:tc>
                  <a:txBody>
                    <a:bodyPr/>
                    <a:lstStyle/>
                    <a:p>
                      <a:pPr>
                        <a:defRPr sz="1100" b="0">
                          <a:solidFill>
                            <a:srgbClr val="000000"/>
                          </a:solidFill>
                          <a:latin typeface="Poppins"/>
                        </a:defRPr>
                      </a:pPr>
                      <a:r>
                        <a:t>          4.5. Demand Side Trends</a:t>
                      </a:r>
                    </a:p>
                  </a:txBody>
                  <a:tcPr>
                    <a:noFill/>
                    <a:lnL>
                      <a:noFill/>
                    </a:lnL>
                    <a:lnR>
                      <a:noFill/>
                    </a:lnR>
                    <a:lnT>
                      <a:noFill/>
                    </a:lnT>
                    <a:lnB>
                      <a:noFill/>
                    </a:lnB>
                  </a:tcPr>
                </a:tc>
              </a:tr>
              <a:tr h="322729">
                <a:tc>
                  <a:txBody>
                    <a:bodyPr/>
                    <a:lstStyle/>
                    <a:p>
                      <a:pPr>
                        <a:defRPr sz="1100" b="0">
                          <a:solidFill>
                            <a:srgbClr val="000000"/>
                          </a:solidFill>
                          <a:latin typeface="Poppins"/>
                        </a:defRPr>
                      </a:pPr>
                      <a:r>
                        <a:t>          1.1. Objectives of the Study</a:t>
                      </a:r>
                    </a:p>
                  </a:txBody>
                  <a:tcPr>
                    <a:noFill/>
                    <a:lnL>
                      <a:noFill/>
                    </a:lnL>
                    <a:lnR>
                      <a:noFill/>
                    </a:lnR>
                    <a:lnT>
                      <a:noFill/>
                    </a:lnT>
                    <a:lnB>
                      <a:noFill/>
                    </a:lnB>
                  </a:tcPr>
                </a:tc>
                <a:tc>
                  <a:txBody>
                    <a:bodyPr/>
                    <a:lstStyle/>
                    <a:p>
                      <a:pPr>
                        <a:defRPr sz="1100" b="0">
                          <a:solidFill>
                            <a:srgbClr val="000000"/>
                          </a:solidFill>
                          <a:latin typeface="Poppins"/>
                        </a:defRPr>
                      </a:pPr>
                      <a:r>
                        <a:t>          4.6. Porter's Analysis &amp; Impact</a:t>
                      </a:r>
                    </a:p>
                  </a:txBody>
                  <a:tcPr>
                    <a:noFill/>
                    <a:lnL>
                      <a:noFill/>
                    </a:lnL>
                    <a:lnR>
                      <a:noFill/>
                    </a:lnR>
                    <a:lnT>
                      <a:noFill/>
                    </a:lnT>
                    <a:lnB>
                      <a:noFill/>
                    </a:lnB>
                  </a:tcPr>
                </a:tc>
              </a:tr>
              <a:tr h="322729">
                <a:tc>
                  <a:txBody>
                    <a:bodyPr/>
                    <a:lstStyle/>
                    <a:p>
                      <a:pPr>
                        <a:defRPr sz="1100" b="0">
                          <a:solidFill>
                            <a:srgbClr val="000000"/>
                          </a:solidFill>
                          <a:latin typeface="P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ppins"/>
                        </a:defRPr>
                      </a:pPr>
                      <a:r>
                        <a:t>                    4.6.1. Competitive Rivalry</a:t>
                      </a:r>
                    </a:p>
                  </a:txBody>
                  <a:tcPr>
                    <a:noFill/>
                    <a:lnL>
                      <a:noFill/>
                    </a:lnL>
                    <a:lnR>
                      <a:noFill/>
                    </a:lnR>
                    <a:lnT>
                      <a:noFill/>
                    </a:lnT>
                    <a:lnB>
                      <a:noFill/>
                    </a:lnB>
                  </a:tcPr>
                </a:tc>
              </a:tr>
              <a:tr h="322729">
                <a:tc>
                  <a:txBody>
                    <a:bodyPr/>
                    <a:lstStyle/>
                    <a:p>
                      <a:pPr>
                        <a:defRPr sz="1100" b="1">
                          <a:solidFill>
                            <a:srgbClr val="7030A0"/>
                          </a:solidFill>
                          <a:latin typeface="Poppins"/>
                        </a:defRPr>
                      </a:pPr>
                      <a:r>
                        <a:t>2. Research Methodology</a:t>
                      </a:r>
                    </a:p>
                  </a:txBody>
                  <a:tcPr>
                    <a:noFill/>
                    <a:lnL>
                      <a:noFill/>
                    </a:lnL>
                    <a:lnR>
                      <a:noFill/>
                    </a:lnR>
                    <a:lnT>
                      <a:noFill/>
                    </a:lnT>
                    <a:lnB>
                      <a:noFill/>
                    </a:lnB>
                  </a:tcPr>
                </a:tc>
                <a:tc>
                  <a:txBody>
                    <a:bodyPr/>
                    <a:lstStyle/>
                    <a:p>
                      <a:pPr>
                        <a:defRPr sz="1100" b="0">
                          <a:solidFill>
                            <a:srgbClr val="000000"/>
                          </a:solidFill>
                          <a:latin typeface="Poppins"/>
                        </a:defRPr>
                      </a:pPr>
                      <a:r>
                        <a:t>                    4.6.2. Threat of substitutes</a:t>
                      </a:r>
                    </a:p>
                  </a:txBody>
                  <a:tcPr>
                    <a:noFill/>
                    <a:lnL>
                      <a:noFill/>
                    </a:lnL>
                    <a:lnR>
                      <a:noFill/>
                    </a:lnR>
                    <a:lnT>
                      <a:noFill/>
                    </a:lnT>
                    <a:lnB>
                      <a:noFill/>
                    </a:lnB>
                  </a:tcPr>
                </a:tc>
              </a:tr>
              <a:tr h="322729">
                <a:tc>
                  <a:txBody>
                    <a:bodyPr/>
                    <a:lstStyle/>
                    <a:p>
                      <a:pPr>
                        <a:defRPr sz="1100" b="0">
                          <a:solidFill>
                            <a:srgbClr val="000000"/>
                          </a:solidFill>
                          <a:latin typeface="Poppins"/>
                        </a:defRPr>
                      </a:pPr>
                      <a:r>
                        <a:t>          2.1. Research Process</a:t>
                      </a:r>
                    </a:p>
                  </a:txBody>
                  <a:tcPr>
                    <a:noFill/>
                    <a:lnL>
                      <a:noFill/>
                    </a:lnL>
                    <a:lnR>
                      <a:noFill/>
                    </a:lnR>
                    <a:lnT>
                      <a:noFill/>
                    </a:lnT>
                    <a:lnB>
                      <a:noFill/>
                    </a:lnB>
                  </a:tcPr>
                </a:tc>
                <a:tc>
                  <a:txBody>
                    <a:bodyPr/>
                    <a:lstStyle/>
                    <a:p>
                      <a:pPr>
                        <a:defRPr sz="1100" b="0">
                          <a:solidFill>
                            <a:srgbClr val="000000"/>
                          </a:solidFill>
                          <a:latin typeface="Poppins"/>
                        </a:defRPr>
                      </a:pPr>
                      <a:r>
                        <a:t>                    4.6.3. Bargaining power of buyers</a:t>
                      </a:r>
                    </a:p>
                  </a:txBody>
                  <a:tcPr>
                    <a:noFill/>
                    <a:lnL>
                      <a:noFill/>
                    </a:lnL>
                    <a:lnR>
                      <a:noFill/>
                    </a:lnR>
                    <a:lnT>
                      <a:noFill/>
                    </a:lnT>
                    <a:lnB>
                      <a:noFill/>
                    </a:lnB>
                  </a:tcPr>
                </a:tc>
              </a:tr>
              <a:tr h="322729">
                <a:tc>
                  <a:txBody>
                    <a:bodyPr/>
                    <a:lstStyle/>
                    <a:p>
                      <a:pPr>
                        <a:defRPr sz="1100" b="0">
                          <a:solidFill>
                            <a:srgbClr val="000000"/>
                          </a:solidFill>
                          <a:latin typeface="P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ppins"/>
                        </a:defRPr>
                      </a:pPr>
                      <a:r>
                        <a:t>                    4.6.4. Threat of new entrants</a:t>
                      </a:r>
                    </a:p>
                  </a:txBody>
                  <a:tcPr>
                    <a:noFill/>
                    <a:lnL>
                      <a:noFill/>
                    </a:lnL>
                    <a:lnR>
                      <a:noFill/>
                    </a:lnR>
                    <a:lnT>
                      <a:noFill/>
                    </a:lnT>
                    <a:lnB>
                      <a:noFill/>
                    </a:lnB>
                  </a:tcPr>
                </a:tc>
              </a:tr>
              <a:tr h="322729">
                <a:tc>
                  <a:txBody>
                    <a:bodyPr/>
                    <a:lstStyle/>
                    <a:p>
                      <a:pPr>
                        <a:defRPr sz="1100" b="0">
                          <a:solidFill>
                            <a:srgbClr val="000000"/>
                          </a:solidFill>
                          <a:latin typeface="P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ppins"/>
                        </a:defRPr>
                      </a:pPr>
                      <a:r>
                        <a:t>                    4.6.5. Bargaining power of suppliers</a:t>
                      </a:r>
                    </a:p>
                  </a:txBody>
                  <a:tcPr>
                    <a:noFill/>
                    <a:lnL>
                      <a:noFill/>
                    </a:lnL>
                    <a:lnR>
                      <a:noFill/>
                    </a:lnR>
                    <a:lnT>
                      <a:noFill/>
                    </a:lnT>
                    <a:lnB>
                      <a:noFill/>
                    </a:lnB>
                  </a:tcPr>
                </a:tc>
              </a:tr>
              <a:tr h="322729">
                <a:tc>
                  <a:txBody>
                    <a:bodyPr/>
                    <a:lstStyle/>
                    <a:p>
                      <a:pPr>
                        <a:defRPr sz="1100" b="0">
                          <a:solidFill>
                            <a:srgbClr val="000000"/>
                          </a:solidFill>
                          <a:latin typeface="Poppins"/>
                        </a:defRPr>
                      </a:pPr>
                      <a:r>
                        <a:t>          2.4. Market Assumptions &amp; Limitations</a:t>
                      </a:r>
                    </a:p>
                  </a:txBody>
                  <a:tcPr>
                    <a:noFill/>
                    <a:lnL>
                      <a:noFill/>
                    </a:lnL>
                    <a:lnR>
                      <a:noFill/>
                    </a:lnR>
                    <a:lnT>
                      <a:noFill/>
                    </a:lnT>
                    <a:lnB>
                      <a:noFill/>
                    </a:lnB>
                  </a:tcPr>
                </a:tc>
                <a:tc>
                  <a:txBody>
                    <a:bodyPr/>
                    <a:lstStyle/>
                    <a:p>
                      <a:pPr>
                        <a:defRPr sz="1100" b="1">
                          <a:solidFill>
                            <a:srgbClr val="7030A0"/>
                          </a:solidFill>
                          <a:latin typeface="Poppins"/>
                        </a:defRPr>
                      </a:pPr>
                      <a:r>
                        <a:t>5. Key Market Insights</a:t>
                      </a:r>
                    </a:p>
                  </a:txBody>
                  <a:tcPr>
                    <a:noFill/>
                    <a:lnL>
                      <a:noFill/>
                    </a:lnL>
                    <a:lnR>
                      <a:noFill/>
                    </a:lnR>
                    <a:lnT>
                      <a:noFill/>
                    </a:lnT>
                    <a:lnB>
                      <a:noFill/>
                    </a:lnB>
                  </a:tcPr>
                </a:tc>
              </a:tr>
              <a:tr h="322729">
                <a:tc>
                  <a:txBody>
                    <a:bodyPr/>
                    <a:lstStyle/>
                    <a:p>
                      <a:pPr>
                        <a:defRPr sz="1100" b="1">
                          <a:solidFill>
                            <a:srgbClr val="7030A0"/>
                          </a:solidFill>
                          <a:latin typeface="Poppins"/>
                        </a:defRPr>
                      </a:pPr>
                      <a:r>
                        <a:t>3. Executive Summary</a:t>
                      </a:r>
                    </a:p>
                  </a:txBody>
                  <a:tcPr>
                    <a:noFill/>
                    <a:lnL>
                      <a:noFill/>
                    </a:lnL>
                    <a:lnR>
                      <a:noFill/>
                    </a:lnR>
                    <a:lnT>
                      <a:noFill/>
                    </a:lnT>
                    <a:lnB>
                      <a:noFill/>
                    </a:lnB>
                  </a:tcPr>
                </a:tc>
                <a:tc>
                  <a:txBody>
                    <a:bodyPr/>
                    <a:lstStyle/>
                    <a:p>
                      <a:pPr>
                        <a:defRPr sz="1100" b="0">
                          <a:solidFill>
                            <a:srgbClr val="000000"/>
                          </a:solidFill>
                          <a:latin typeface="Poppins"/>
                        </a:defRPr>
                      </a:pPr>
                      <a:r>
                        <a:t>          5.1. Key Success Factors</a:t>
                      </a:r>
                    </a:p>
                  </a:txBody>
                  <a:tcPr>
                    <a:noFill/>
                    <a:lnL>
                      <a:noFill/>
                    </a:lnL>
                    <a:lnR>
                      <a:noFill/>
                    </a:lnR>
                    <a:lnT>
                      <a:noFill/>
                    </a:lnT>
                    <a:lnB>
                      <a:noFill/>
                    </a:lnB>
                  </a:tcPr>
                </a:tc>
              </a:tr>
              <a:tr h="322729">
                <a:tc>
                  <a:txBody>
                    <a:bodyPr/>
                    <a:lstStyle/>
                    <a:p>
                      <a:pPr>
                        <a:defRPr sz="1100" b="0">
                          <a:solidFill>
                            <a:srgbClr val="000000"/>
                          </a:solidFill>
                          <a:latin typeface="Poppins"/>
                        </a:defRPr>
                      </a:pPr>
                      <a:r>
                        <a:t>          3.1. Global Market Outlook</a:t>
                      </a:r>
                    </a:p>
                  </a:txBody>
                  <a:tcPr>
                    <a:noFill/>
                    <a:lnL>
                      <a:noFill/>
                    </a:lnL>
                    <a:lnR>
                      <a:noFill/>
                    </a:lnR>
                    <a:lnT>
                      <a:noFill/>
                    </a:lnT>
                    <a:lnB>
                      <a:noFill/>
                    </a:lnB>
                  </a:tcPr>
                </a:tc>
                <a:tc>
                  <a:txBody>
                    <a:bodyPr/>
                    <a:lstStyle/>
                    <a:p>
                      <a:pPr>
                        <a:defRPr sz="1100" b="0">
                          <a:solidFill>
                            <a:srgbClr val="000000"/>
                          </a:solidFill>
                          <a:latin typeface="Poppins"/>
                        </a:defRPr>
                      </a:pPr>
                      <a:r>
                        <a:t>          5.2. Market Impacting Factors</a:t>
                      </a:r>
                    </a:p>
                  </a:txBody>
                  <a:tcPr>
                    <a:noFill/>
                    <a:lnL>
                      <a:noFill/>
                    </a:lnL>
                    <a:lnR>
                      <a:noFill/>
                    </a:lnR>
                    <a:lnT>
                      <a:noFill/>
                    </a:lnT>
                    <a:lnB>
                      <a:noFill/>
                    </a:lnB>
                  </a:tcPr>
                </a:tc>
              </a:tr>
              <a:tr h="322729">
                <a:tc>
                  <a:txBody>
                    <a:bodyPr/>
                    <a:lstStyle/>
                    <a:p>
                      <a:pPr>
                        <a:defRPr sz="1100" b="0">
                          <a:solidFill>
                            <a:srgbClr val="000000"/>
                          </a:solidFill>
                          <a:latin typeface="Poppins"/>
                        </a:defRPr>
                      </a:pPr>
                      <a:r>
                        <a:t>          3.2. Key Market Highlights</a:t>
                      </a:r>
                    </a:p>
                  </a:txBody>
                  <a:tcPr>
                    <a:noFill/>
                    <a:lnL>
                      <a:noFill/>
                    </a:lnL>
                    <a:lnR>
                      <a:noFill/>
                    </a:lnR>
                    <a:lnT>
                      <a:noFill/>
                    </a:lnT>
                    <a:lnB>
                      <a:noFill/>
                    </a:lnB>
                  </a:tcPr>
                </a:tc>
                <a:tc>
                  <a:txBody>
                    <a:bodyPr/>
                    <a:lstStyle/>
                    <a:p>
                      <a:pPr>
                        <a:defRPr sz="1100" b="0">
                          <a:solidFill>
                            <a:srgbClr val="000000"/>
                          </a:solidFill>
                          <a:latin typeface="Poppins"/>
                        </a:defRPr>
                      </a:pPr>
                      <a:r>
                        <a:t>          5.3. Top Investment Pockets</a:t>
                      </a:r>
                    </a:p>
                  </a:txBody>
                  <a:tcPr>
                    <a:noFill/>
                    <a:lnL>
                      <a:noFill/>
                    </a:lnL>
                    <a:lnR>
                      <a:noFill/>
                    </a:lnR>
                    <a:lnT>
                      <a:noFill/>
                    </a:lnT>
                    <a:lnB>
                      <a:noFill/>
                    </a:lnB>
                  </a:tcPr>
                </a:tc>
              </a:tr>
              <a:tr h="322729">
                <a:tc>
                  <a:txBody>
                    <a:bodyPr/>
                    <a:lstStyle/>
                    <a:p>
                      <a:pPr>
                        <a:defRPr sz="1100" b="0">
                          <a:solidFill>
                            <a:srgbClr val="000000"/>
                          </a:solidFill>
                          <a:latin typeface="Poppins"/>
                        </a:defRPr>
                      </a:pPr>
                      <a:r>
                        <a:t>          3.3. Segmental Overview</a:t>
                      </a:r>
                    </a:p>
                  </a:txBody>
                  <a:tcPr>
                    <a:noFill/>
                    <a:lnL>
                      <a:noFill/>
                    </a:lnL>
                    <a:lnR>
                      <a:noFill/>
                    </a:lnR>
                    <a:lnT>
                      <a:noFill/>
                    </a:lnT>
                    <a:lnB>
                      <a:noFill/>
                    </a:lnB>
                  </a:tcPr>
                </a:tc>
                <a:tc>
                  <a:txBody>
                    <a:bodyPr/>
                    <a:lstStyle/>
                    <a:p>
                      <a:pPr>
                        <a:defRPr sz="1100" b="0">
                          <a:solidFill>
                            <a:srgbClr val="000000"/>
                          </a:solidFill>
                          <a:latin typeface="Poppins"/>
                        </a:defRPr>
                      </a:pPr>
                      <a:r>
                        <a:t>          5.4. Market Attractiveness Index, 2024</a:t>
                      </a:r>
                    </a:p>
                  </a:txBody>
                  <a:tcPr>
                    <a:noFill/>
                    <a:lnL>
                      <a:noFill/>
                    </a:lnL>
                    <a:lnR>
                      <a:noFill/>
                    </a:lnR>
                    <a:lnT>
                      <a:noFill/>
                    </a:lnT>
                    <a:lnB>
                      <a:noFill/>
                    </a:lnB>
                  </a:tcPr>
                </a:tc>
              </a:tr>
              <a:tr h="322729">
                <a:tc>
                  <a:txBody>
                    <a:bodyPr/>
                    <a:lstStyle/>
                    <a:p>
                      <a:pPr>
                        <a:defRPr sz="1100" b="1">
                          <a:solidFill>
                            <a:srgbClr val="7030A0"/>
                          </a:solidFill>
                          <a:latin typeface="P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ppins"/>
                        </a:defRPr>
                      </a:pPr>
                      <a:r>
                        <a:t>          5.5. Market Ecosystem</a:t>
                      </a:r>
                    </a:p>
                  </a:txBody>
                  <a:tcPr>
                    <a:noFill/>
                    <a:lnL>
                      <a:noFill/>
                    </a:lnL>
                    <a:lnR>
                      <a:noFill/>
                    </a:lnR>
                    <a:lnT>
                      <a:noFill/>
                    </a:lnT>
                    <a:lnB>
                      <a:noFill/>
                    </a:lnB>
                  </a:tcPr>
                </a:tc>
              </a:tr>
              <a:tr h="322729">
                <a:tc>
                  <a:txBody>
                    <a:bodyPr/>
                    <a:lstStyle/>
                    <a:p>
                      <a:pPr>
                        <a:defRPr sz="1100" b="0">
                          <a:solidFill>
                            <a:srgbClr val="000000"/>
                          </a:solidFill>
                          <a:latin typeface="P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ppins"/>
                        </a:defRPr>
                      </a:pPr>
                      <a:r>
                        <a:t>          5.6. PESTEL Analysis</a:t>
                      </a:r>
                    </a:p>
                  </a:txBody>
                  <a:tcPr>
                    <a:noFill/>
                    <a:lnL>
                      <a:noFill/>
                    </a:lnL>
                    <a:lnR>
                      <a:noFill/>
                    </a:lnR>
                    <a:lnT>
                      <a:noFill/>
                    </a:lnT>
                    <a:lnB>
                      <a:noFill/>
                    </a:lnB>
                  </a:tcPr>
                </a:tc>
              </a:tr>
              <a:tr h="322729">
                <a:tc>
                  <a:txBody>
                    <a:bodyPr/>
                    <a:lstStyle/>
                    <a:p>
                      <a:pPr>
                        <a:defRPr sz="1100" b="0">
                          <a:solidFill>
                            <a:srgbClr val="000000"/>
                          </a:solidFill>
                          <a:latin typeface="Poppins"/>
                        </a:defRPr>
                      </a:pPr>
                      <a:r>
                        <a:t>          4.2. Drivers &amp; Opportunities</a:t>
                      </a:r>
                    </a:p>
                  </a:txBody>
                  <a:tcPr>
                    <a:noFill/>
                    <a:lnL>
                      <a:noFill/>
                    </a:lnL>
                    <a:lnR>
                      <a:noFill/>
                    </a:lnR>
                    <a:lnT>
                      <a:noFill/>
                    </a:lnT>
                    <a:lnB>
                      <a:noFill/>
                    </a:lnB>
                  </a:tcPr>
                </a:tc>
                <a:tc>
                  <a:txBody>
                    <a:bodyPr/>
                    <a:lstStyle/>
                    <a:p>
                      <a:pPr>
                        <a:defRPr sz="1100" b="0">
                          <a:solidFill>
                            <a:srgbClr val="000000"/>
                          </a:solidFill>
                          <a:latin typeface="Poppins"/>
                        </a:defRPr>
                      </a:pPr>
                      <a:r>
                        <a:t>          5.7. Pricing Analysis</a:t>
                      </a:r>
                    </a:p>
                  </a:txBody>
                  <a:tcPr>
                    <a:noFill/>
                    <a:lnL>
                      <a:noFill/>
                    </a:lnL>
                    <a:lnR>
                      <a:noFill/>
                    </a:lnR>
                    <a:lnT>
                      <a:noFill/>
                    </a:lnT>
                    <a:lnB>
                      <a:noFill/>
                    </a:lnB>
                  </a:tcPr>
                </a:tc>
              </a:tr>
              <a:tr h="322729">
                <a:tc>
                  <a:txBody>
                    <a:bodyPr/>
                    <a:lstStyle/>
                    <a:p>
                      <a:pPr>
                        <a:defRPr sz="1100" b="0">
                          <a:solidFill>
                            <a:srgbClr val="000000"/>
                          </a:solidFill>
                          <a:latin typeface="P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ppins"/>
                        </a:defRPr>
                      </a:pPr>
                      <a:r>
                        <a:t>          5.8. Regulatory Landscape</a:t>
                      </a:r>
                    </a:p>
                  </a:txBody>
                  <a:tcPr>
                    <a:noFill/>
                    <a:lnL>
                      <a:noFill/>
                    </a:lnL>
                    <a:lnR>
                      <a:noFill/>
                    </a:lnR>
                    <a:lnT>
                      <a:noFill/>
                    </a:lnT>
                    <a:lnB>
                      <a:noFill/>
                    </a:lnB>
                  </a:tcPr>
                </a:tc>
              </a:tr>
              <a:tr h="322736">
                <a:tc>
                  <a:txBody>
                    <a:bodyPr/>
                    <a:lstStyle/>
                    <a:p>
                      <a:pPr>
                        <a:defRPr sz="1100" b="0">
                          <a:solidFill>
                            <a:srgbClr val="000000"/>
                          </a:solidFill>
                          <a:latin typeface="Poppins"/>
                        </a:defRPr>
                      </a:pPr>
                      <a:r>
                        <a:t>          4.4. Supply Side Trends</a:t>
                      </a:r>
                    </a:p>
                  </a:txBody>
                  <a:tcPr>
                    <a:noFill/>
                    <a:lnL>
                      <a:noFill/>
                    </a:lnL>
                    <a:lnR>
                      <a:noFill/>
                    </a:lnR>
                    <a:lnT>
                      <a:noFill/>
                    </a:lnT>
                    <a:lnB>
                      <a:noFill/>
                    </a:lnB>
                  </a:tcPr>
                </a:tc>
                <a:tc>
                  <a:txBody>
                    <a:bodyPr/>
                    <a:lstStyle/>
                    <a:p>
                      <a:pPr>
                        <a:defRPr sz="1100" b="1">
                          <a:solidFill>
                            <a:srgbClr val="7030A0"/>
                          </a:solidFill>
                          <a:latin typeface="Poppins"/>
                        </a:defRPr>
                      </a:pPr>
                      <a:r>
                        <a:t>6. Market of Computers Size by Vehicle Type (2019-2032)</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6.1. Cars</a:t>
                      </a:r>
                    </a:p>
                  </a:txBody>
                  <a:tcPr>
                    <a:noFill/>
                    <a:lnL>
                      <a:noFill/>
                    </a:lnL>
                    <a:lnR>
                      <a:noFill/>
                    </a:lnR>
                    <a:lnT>
                      <a:noFill/>
                    </a:lnT>
                    <a:lnB>
                      <a:noFill/>
                    </a:lnB>
                  </a:tcPr>
                </a:tc>
                <a:tc>
                  <a:txBody>
                    <a:bodyPr/>
                    <a:lstStyle/>
                    <a:p>
                      <a:pPr>
                        <a:defRPr sz="1100" b="0">
                          <a:solidFill>
                            <a:srgbClr val="000000"/>
                          </a:solidFill>
                          <a:latin typeface="Poppins"/>
                        </a:defRPr>
                      </a:pPr>
                      <a:r>
                        <a:t>                    8.1.2. Cameras</a:t>
                      </a:r>
                    </a:p>
                  </a:txBody>
                  <a:tcPr>
                    <a:noFill/>
                    <a:lnL>
                      <a:noFill/>
                    </a:lnL>
                    <a:lnR>
                      <a:noFill/>
                    </a:lnR>
                    <a:lnT>
                      <a:noFill/>
                    </a:lnT>
                    <a:lnB>
                      <a:noFill/>
                    </a:lnB>
                  </a:tcPr>
                </a:tc>
              </a:tr>
              <a:tr h="322729">
                <a:tc>
                  <a:txBody>
                    <a:bodyPr/>
                    <a:lstStyle/>
                    <a:p>
                      <a:pPr>
                        <a:defRPr sz="1100" b="0">
                          <a:solidFill>
                            <a:srgbClr val="000000"/>
                          </a:solidFill>
                          <a:latin typeface="Poppins"/>
                        </a:defRPr>
                      </a:pPr>
                      <a:r>
                        <a:t>                    6.1.1. ICE</a:t>
                      </a:r>
                    </a:p>
                  </a:txBody>
                  <a:tcPr>
                    <a:noFill/>
                    <a:lnL>
                      <a:noFill/>
                    </a:lnL>
                    <a:lnR>
                      <a:noFill/>
                    </a:lnR>
                    <a:lnT>
                      <a:noFill/>
                    </a:lnT>
                    <a:lnB>
                      <a:noFill/>
                    </a:lnB>
                  </a:tcPr>
                </a:tc>
                <a:tc>
                  <a:txBody>
                    <a:bodyPr/>
                    <a:lstStyle/>
                    <a:p>
                      <a:pPr>
                        <a:defRPr sz="1100" b="0">
                          <a:solidFill>
                            <a:srgbClr val="000000"/>
                          </a:solidFill>
                          <a:latin typeface="Poppins"/>
                        </a:defRPr>
                      </a:pPr>
                      <a:r>
                        <a:t>                    8.1.3. Radars</a:t>
                      </a:r>
                    </a:p>
                  </a:txBody>
                  <a:tcPr>
                    <a:noFill/>
                    <a:lnL>
                      <a:noFill/>
                    </a:lnL>
                    <a:lnR>
                      <a:noFill/>
                    </a:lnR>
                    <a:lnT>
                      <a:noFill/>
                    </a:lnT>
                    <a:lnB>
                      <a:noFill/>
                    </a:lnB>
                  </a:tcPr>
                </a:tc>
              </a:tr>
              <a:tr h="322729">
                <a:tc>
                  <a:txBody>
                    <a:bodyPr/>
                    <a:lstStyle/>
                    <a:p>
                      <a:pPr>
                        <a:defRPr sz="1100" b="0">
                          <a:solidFill>
                            <a:srgbClr val="000000"/>
                          </a:solidFill>
                          <a:latin typeface="Poppins"/>
                        </a:defRPr>
                      </a:pPr>
                      <a:r>
                        <a:t>                    6.1.2. BEV</a:t>
                      </a:r>
                    </a:p>
                  </a:txBody>
                  <a:tcPr>
                    <a:noFill/>
                    <a:lnL>
                      <a:noFill/>
                    </a:lnL>
                    <a:lnR>
                      <a:noFill/>
                    </a:lnR>
                    <a:lnT>
                      <a:noFill/>
                    </a:lnT>
                    <a:lnB>
                      <a:noFill/>
                    </a:lnB>
                  </a:tcPr>
                </a:tc>
                <a:tc>
                  <a:txBody>
                    <a:bodyPr/>
                    <a:lstStyle/>
                    <a:p>
                      <a:pPr>
                        <a:defRPr sz="1100" b="0">
                          <a:solidFill>
                            <a:srgbClr val="000000"/>
                          </a:solidFill>
                          <a:latin typeface="Poppins"/>
                        </a:defRPr>
                      </a:pPr>
                      <a:r>
                        <a:t>                    8.1.4. Connectivity Modules (5G TCUs)</a:t>
                      </a:r>
                    </a:p>
                  </a:txBody>
                  <a:tcPr>
                    <a:noFill/>
                    <a:lnL>
                      <a:noFill/>
                    </a:lnL>
                    <a:lnR>
                      <a:noFill/>
                    </a:lnR>
                    <a:lnT>
                      <a:noFill/>
                    </a:lnT>
                    <a:lnB>
                      <a:noFill/>
                    </a:lnB>
                  </a:tcPr>
                </a:tc>
              </a:tr>
              <a:tr h="322729">
                <a:tc>
                  <a:txBody>
                    <a:bodyPr/>
                    <a:lstStyle/>
                    <a:p>
                      <a:pPr>
                        <a:defRPr sz="1100" b="0">
                          <a:solidFill>
                            <a:srgbClr val="000000"/>
                          </a:solidFill>
                          <a:latin typeface="Poppins"/>
                        </a:defRPr>
                      </a:pPr>
                      <a:r>
                        <a:t>                    6.1.3. Fuel Cell</a:t>
                      </a:r>
                    </a:p>
                  </a:txBody>
                  <a:tcPr>
                    <a:noFill/>
                    <a:lnL>
                      <a:noFill/>
                    </a:lnL>
                    <a:lnR>
                      <a:noFill/>
                    </a:lnR>
                    <a:lnT>
                      <a:noFill/>
                    </a:lnT>
                    <a:lnB>
                      <a:noFill/>
                    </a:lnB>
                  </a:tcPr>
                </a:tc>
                <a:tc>
                  <a:txBody>
                    <a:bodyPr/>
                    <a:lstStyle/>
                    <a:p>
                      <a:pPr>
                        <a:defRPr sz="1100" b="0">
                          <a:solidFill>
                            <a:srgbClr val="000000"/>
                          </a:solidFill>
                          <a:latin typeface="Poppins"/>
                        </a:defRPr>
                      </a:pPr>
                      <a:r>
                        <a:t>                    8.1.5. Others</a:t>
                      </a:r>
                    </a:p>
                  </a:txBody>
                  <a:tcPr>
                    <a:noFill/>
                    <a:lnL>
                      <a:noFill/>
                    </a:lnL>
                    <a:lnR>
                      <a:noFill/>
                    </a:lnR>
                    <a:lnT>
                      <a:noFill/>
                    </a:lnT>
                    <a:lnB>
                      <a:noFill/>
                    </a:lnB>
                  </a:tcPr>
                </a:tc>
              </a:tr>
              <a:tr h="322729">
                <a:tc>
                  <a:txBody>
                    <a:bodyPr/>
                    <a:lstStyle/>
                    <a:p>
                      <a:pPr>
                        <a:defRPr sz="1100" b="0">
                          <a:solidFill>
                            <a:srgbClr val="000000"/>
                          </a:solidFill>
                          <a:latin typeface="Poppins"/>
                        </a:defRPr>
                      </a:pPr>
                      <a:r>
                        <a:t>                    6.1.4. Others</a:t>
                      </a:r>
                    </a:p>
                  </a:txBody>
                  <a:tcPr>
                    <a:noFill/>
                    <a:lnL>
                      <a:noFill/>
                    </a:lnL>
                    <a:lnR>
                      <a:noFill/>
                    </a:lnR>
                    <a:lnT>
                      <a:noFill/>
                    </a:lnT>
                    <a:lnB>
                      <a:noFill/>
                    </a:lnB>
                  </a:tcPr>
                </a:tc>
                <a:tc>
                  <a:txBody>
                    <a:bodyPr/>
                    <a:lstStyle/>
                    <a:p>
                      <a:pPr>
                        <a:defRPr sz="1100" b="0">
                          <a:solidFill>
                            <a:srgbClr val="000000"/>
                          </a:solidFill>
                          <a:latin typeface="Poppins"/>
                        </a:defRPr>
                      </a:pPr>
                      <a:r>
                        <a:t>          8.2. Software</a:t>
                      </a:r>
                    </a:p>
                  </a:txBody>
                  <a:tcPr>
                    <a:noFill/>
                    <a:lnL>
                      <a:noFill/>
                    </a:lnL>
                    <a:lnR>
                      <a:noFill/>
                    </a:lnR>
                    <a:lnT>
                      <a:noFill/>
                    </a:lnT>
                    <a:lnB>
                      <a:noFill/>
                    </a:lnB>
                  </a:tcPr>
                </a:tc>
              </a:tr>
              <a:tr h="322729">
                <a:tc>
                  <a:txBody>
                    <a:bodyPr/>
                    <a:lstStyle/>
                    <a:p>
                      <a:pPr>
                        <a:defRPr sz="1100" b="0">
                          <a:solidFill>
                            <a:srgbClr val="000000"/>
                          </a:solidFill>
                          <a:latin typeface="Poppins"/>
                        </a:defRPr>
                      </a:pPr>
                      <a:r>
                        <a:t>          6.2. Vans</a:t>
                      </a:r>
                    </a:p>
                  </a:txBody>
                  <a:tcPr>
                    <a:noFill/>
                    <a:lnL>
                      <a:noFill/>
                    </a:lnL>
                    <a:lnR>
                      <a:noFill/>
                    </a:lnR>
                    <a:lnT>
                      <a:noFill/>
                    </a:lnT>
                    <a:lnB>
                      <a:noFill/>
                    </a:lnB>
                  </a:tcPr>
                </a:tc>
                <a:tc>
                  <a:txBody>
                    <a:bodyPr/>
                    <a:lstStyle/>
                    <a:p>
                      <a:pPr>
                        <a:defRPr sz="1100" b="1">
                          <a:solidFill>
                            <a:srgbClr val="7030A0"/>
                          </a:solidFill>
                          <a:latin typeface="Poppins"/>
                        </a:defRPr>
                      </a:pPr>
                      <a:r>
                        <a:t>9. Market of Computers Size by Service (2019-2032)</a:t>
                      </a:r>
                    </a:p>
                  </a:txBody>
                  <a:tcPr>
                    <a:noFill/>
                    <a:lnL>
                      <a:noFill/>
                    </a:lnL>
                    <a:lnR>
                      <a:noFill/>
                    </a:lnR>
                    <a:lnT>
                      <a:noFill/>
                    </a:lnT>
                    <a:lnB>
                      <a:noFill/>
                    </a:lnB>
                  </a:tcPr>
                </a:tc>
              </a:tr>
              <a:tr h="322729">
                <a:tc>
                  <a:txBody>
                    <a:bodyPr/>
                    <a:lstStyle/>
                    <a:p>
                      <a:pPr>
                        <a:defRPr sz="1100" b="0">
                          <a:solidFill>
                            <a:srgbClr val="000000"/>
                          </a:solidFill>
                          <a:latin typeface="Poppins"/>
                        </a:defRPr>
                      </a:pPr>
                      <a:r>
                        <a:t>                    6.2.1. ICE</a:t>
                      </a:r>
                    </a:p>
                  </a:txBody>
                  <a:tcPr>
                    <a:noFill/>
                    <a:lnL>
                      <a:noFill/>
                    </a:lnL>
                    <a:lnR>
                      <a:noFill/>
                    </a:lnR>
                    <a:lnT>
                      <a:noFill/>
                    </a:lnT>
                    <a:lnB>
                      <a:noFill/>
                    </a:lnB>
                  </a:tcPr>
                </a:tc>
                <a:tc>
                  <a:txBody>
                    <a:bodyPr/>
                    <a:lstStyle/>
                    <a:p>
                      <a:pPr>
                        <a:defRPr sz="1100" b="0">
                          <a:solidFill>
                            <a:srgbClr val="000000"/>
                          </a:solidFill>
                          <a:latin typeface="Poppins"/>
                        </a:defRPr>
                      </a:pPr>
                      <a:r>
                        <a:t>          9.1. Rental</a:t>
                      </a:r>
                    </a:p>
                  </a:txBody>
                  <a:tcPr>
                    <a:noFill/>
                    <a:lnL>
                      <a:noFill/>
                    </a:lnL>
                    <a:lnR>
                      <a:noFill/>
                    </a:lnR>
                    <a:lnT>
                      <a:noFill/>
                    </a:lnT>
                    <a:lnB>
                      <a:noFill/>
                    </a:lnB>
                  </a:tcPr>
                </a:tc>
              </a:tr>
              <a:tr h="322729">
                <a:tc>
                  <a:txBody>
                    <a:bodyPr/>
                    <a:lstStyle/>
                    <a:p>
                      <a:pPr>
                        <a:defRPr sz="1100" b="0">
                          <a:solidFill>
                            <a:srgbClr val="000000"/>
                          </a:solidFill>
                          <a:latin typeface="Poppins"/>
                        </a:defRPr>
                      </a:pPr>
                      <a:r>
                        <a:t>                    6.2.2. BEV</a:t>
                      </a:r>
                    </a:p>
                  </a:txBody>
                  <a:tcPr>
                    <a:noFill/>
                    <a:lnL>
                      <a:noFill/>
                    </a:lnL>
                    <a:lnR>
                      <a:noFill/>
                    </a:lnR>
                    <a:lnT>
                      <a:noFill/>
                    </a:lnT>
                    <a:lnB>
                      <a:noFill/>
                    </a:lnB>
                  </a:tcPr>
                </a:tc>
                <a:tc>
                  <a:txBody>
                    <a:bodyPr/>
                    <a:lstStyle/>
                    <a:p>
                      <a:pPr>
                        <a:defRPr sz="1100" b="0">
                          <a:solidFill>
                            <a:srgbClr val="000000"/>
                          </a:solidFill>
                          <a:latin typeface="Poppins"/>
                        </a:defRPr>
                      </a:pPr>
                      <a:r>
                        <a:t>          9.2. Station Based</a:t>
                      </a:r>
                    </a:p>
                  </a:txBody>
                  <a:tcPr>
                    <a:noFill/>
                    <a:lnL>
                      <a:noFill/>
                    </a:lnL>
                    <a:lnR>
                      <a:noFill/>
                    </a:lnR>
                    <a:lnT>
                      <a:noFill/>
                    </a:lnT>
                    <a:lnB>
                      <a:noFill/>
                    </a:lnB>
                  </a:tcPr>
                </a:tc>
              </a:tr>
              <a:tr h="322729">
                <a:tc>
                  <a:txBody>
                    <a:bodyPr/>
                    <a:lstStyle/>
                    <a:p>
                      <a:pPr>
                        <a:defRPr sz="1100" b="0">
                          <a:solidFill>
                            <a:srgbClr val="000000"/>
                          </a:solidFill>
                          <a:latin typeface="Poppins"/>
                        </a:defRPr>
                      </a:pPr>
                      <a:r>
                        <a:t>                    6.2.3. Fuel Cell</a:t>
                      </a:r>
                    </a:p>
                  </a:txBody>
                  <a:tcPr>
                    <a:noFill/>
                    <a:lnL>
                      <a:noFill/>
                    </a:lnL>
                    <a:lnR>
                      <a:noFill/>
                    </a:lnR>
                    <a:lnT>
                      <a:noFill/>
                    </a:lnT>
                    <a:lnB>
                      <a:noFill/>
                    </a:lnB>
                  </a:tcPr>
                </a:tc>
                <a:tc>
                  <a:txBody>
                    <a:bodyPr/>
                    <a:lstStyle/>
                    <a:p>
                      <a:pPr>
                        <a:defRPr sz="1100" b="1">
                          <a:solidFill>
                            <a:srgbClr val="7030A0"/>
                          </a:solidFill>
                          <a:latin typeface="Poppins"/>
                        </a:defRPr>
                      </a:pPr>
                      <a:r>
                        <a:t>10. Market of Computers Size by Application (2019-2032)</a:t>
                      </a:r>
                    </a:p>
                  </a:txBody>
                  <a:tcPr>
                    <a:noFill/>
                    <a:lnL>
                      <a:noFill/>
                    </a:lnL>
                    <a:lnR>
                      <a:noFill/>
                    </a:lnR>
                    <a:lnT>
                      <a:noFill/>
                    </a:lnT>
                    <a:lnB>
                      <a:noFill/>
                    </a:lnB>
                  </a:tcPr>
                </a:tc>
              </a:tr>
              <a:tr h="322729">
                <a:tc>
                  <a:txBody>
                    <a:bodyPr/>
                    <a:lstStyle/>
                    <a:p>
                      <a:pPr>
                        <a:defRPr sz="1100" b="0">
                          <a:solidFill>
                            <a:srgbClr val="000000"/>
                          </a:solidFill>
                          <a:latin typeface="Poppins"/>
                        </a:defRPr>
                      </a:pPr>
                      <a:r>
                        <a:t>                    6.2.4. Others</a:t>
                      </a:r>
                    </a:p>
                  </a:txBody>
                  <a:tcPr>
                    <a:noFill/>
                    <a:lnL>
                      <a:noFill/>
                    </a:lnL>
                    <a:lnR>
                      <a:noFill/>
                    </a:lnR>
                    <a:lnT>
                      <a:noFill/>
                    </a:lnT>
                    <a:lnB>
                      <a:noFill/>
                    </a:lnB>
                  </a:tcPr>
                </a:tc>
                <a:tc>
                  <a:txBody>
                    <a:bodyPr/>
                    <a:lstStyle/>
                    <a:p>
                      <a:pPr>
                        <a:defRPr sz="1100" b="0">
                          <a:solidFill>
                            <a:srgbClr val="000000"/>
                          </a:solidFill>
                          <a:latin typeface="Poppins"/>
                        </a:defRPr>
                      </a:pPr>
                      <a:r>
                        <a:t>          10.1. Passenger Transportation</a:t>
                      </a:r>
                    </a:p>
                  </a:txBody>
                  <a:tcPr>
                    <a:noFill/>
                    <a:lnL>
                      <a:noFill/>
                    </a:lnL>
                    <a:lnR>
                      <a:noFill/>
                    </a:lnR>
                    <a:lnT>
                      <a:noFill/>
                    </a:lnT>
                    <a:lnB>
                      <a:noFill/>
                    </a:lnB>
                  </a:tcPr>
                </a:tc>
              </a:tr>
              <a:tr h="322729">
                <a:tc>
                  <a:txBody>
                    <a:bodyPr/>
                    <a:lstStyle/>
                    <a:p>
                      <a:pPr>
                        <a:defRPr sz="1100" b="0">
                          <a:solidFill>
                            <a:srgbClr val="000000"/>
                          </a:solidFill>
                          <a:latin typeface="Poppins"/>
                        </a:defRPr>
                      </a:pPr>
                      <a:r>
                        <a:t>          6.3. Other Vehicle Types</a:t>
                      </a:r>
                    </a:p>
                  </a:txBody>
                  <a:tcPr>
                    <a:noFill/>
                    <a:lnL>
                      <a:noFill/>
                    </a:lnL>
                    <a:lnR>
                      <a:noFill/>
                    </a:lnR>
                    <a:lnT>
                      <a:noFill/>
                    </a:lnT>
                    <a:lnB>
                      <a:noFill/>
                    </a:lnB>
                  </a:tcPr>
                </a:tc>
                <a:tc>
                  <a:txBody>
                    <a:bodyPr/>
                    <a:lstStyle/>
                    <a:p>
                      <a:pPr>
                        <a:defRPr sz="1100" b="0">
                          <a:solidFill>
                            <a:srgbClr val="000000"/>
                          </a:solidFill>
                          <a:latin typeface="Poppins"/>
                        </a:defRPr>
                      </a:pPr>
                      <a:r>
                        <a:t>          10.2. Goods Transportation</a:t>
                      </a:r>
                    </a:p>
                  </a:txBody>
                  <a:tcPr>
                    <a:noFill/>
                    <a:lnL>
                      <a:noFill/>
                    </a:lnL>
                    <a:lnR>
                      <a:noFill/>
                    </a:lnR>
                    <a:lnT>
                      <a:noFill/>
                    </a:lnT>
                    <a:lnB>
                      <a:noFill/>
                    </a:lnB>
                  </a:tcPr>
                </a:tc>
              </a:tr>
              <a:tr h="322729">
                <a:tc>
                  <a:txBody>
                    <a:bodyPr/>
                    <a:lstStyle/>
                    <a:p>
                      <a:pPr>
                        <a:defRPr sz="1100" b="1">
                          <a:solidFill>
                            <a:srgbClr val="7030A0"/>
                          </a:solidFill>
                          <a:latin typeface="Poppins"/>
                        </a:defRPr>
                      </a:pPr>
                      <a:r>
                        <a:t>7. Market of Computers Size by Autonomous Level (2019-2032)</a:t>
                      </a:r>
                    </a:p>
                  </a:txBody>
                  <a:tcPr>
                    <a:noFill/>
                    <a:lnL>
                      <a:noFill/>
                    </a:lnL>
                    <a:lnR>
                      <a:noFill/>
                    </a:lnR>
                    <a:lnT>
                      <a:noFill/>
                    </a:lnT>
                    <a:lnB>
                      <a:noFill/>
                    </a:lnB>
                  </a:tcPr>
                </a:tc>
                <a:tc>
                  <a:txBody>
                    <a:bodyPr/>
                    <a:lstStyle/>
                    <a:p>
                      <a:pPr>
                        <a:defRPr sz="1100" b="1">
                          <a:solidFill>
                            <a:srgbClr val="7030A0"/>
                          </a:solidFill>
                          <a:latin typeface="Poppins"/>
                        </a:defRPr>
                      </a:pPr>
                      <a:r>
                        <a:t>11. Market of Computers Size by Region (2019-2032)</a:t>
                      </a:r>
                    </a:p>
                  </a:txBody>
                  <a:tcPr>
                    <a:noFill/>
                    <a:lnL>
                      <a:noFill/>
                    </a:lnL>
                    <a:lnR>
                      <a:noFill/>
                    </a:lnR>
                    <a:lnT>
                      <a:noFill/>
                    </a:lnT>
                    <a:lnB>
                      <a:noFill/>
                    </a:lnB>
                  </a:tcPr>
                </a:tc>
              </a:tr>
              <a:tr h="322729">
                <a:tc>
                  <a:txBody>
                    <a:bodyPr/>
                    <a:lstStyle/>
                    <a:p>
                      <a:pPr>
                        <a:defRPr sz="1100" b="0">
                          <a:solidFill>
                            <a:srgbClr val="000000"/>
                          </a:solidFill>
                          <a:latin typeface="Poppins"/>
                        </a:defRPr>
                      </a:pPr>
                      <a:r>
                        <a:t>          7.1. Teleoperated</a:t>
                      </a:r>
                    </a:p>
                  </a:txBody>
                  <a:tcPr>
                    <a:noFill/>
                    <a:lnL>
                      <a:noFill/>
                    </a:lnL>
                    <a:lnR>
                      <a:noFill/>
                    </a:lnR>
                    <a:lnT>
                      <a:noFill/>
                    </a:lnT>
                    <a:lnB>
                      <a:noFill/>
                    </a:lnB>
                  </a:tcPr>
                </a:tc>
                <a:tc>
                  <a:txBody>
                    <a:bodyPr/>
                    <a:lstStyle/>
                    <a:p>
                      <a:pPr>
                        <a:defRPr sz="1100" b="0">
                          <a:solidFill>
                            <a:srgbClr val="000000"/>
                          </a:solidFill>
                          <a:latin typeface="Poppins"/>
                        </a:defRPr>
                      </a:pPr>
                      <a:r>
                        <a:t>          11.1. North America</a:t>
                      </a:r>
                    </a:p>
                  </a:txBody>
                  <a:tcPr>
                    <a:noFill/>
                    <a:lnL>
                      <a:noFill/>
                    </a:lnL>
                    <a:lnR>
                      <a:noFill/>
                    </a:lnR>
                    <a:lnT>
                      <a:noFill/>
                    </a:lnT>
                    <a:lnB>
                      <a:noFill/>
                    </a:lnB>
                  </a:tcPr>
                </a:tc>
              </a:tr>
              <a:tr h="322729">
                <a:tc>
                  <a:txBody>
                    <a:bodyPr/>
                    <a:lstStyle/>
                    <a:p>
                      <a:pPr>
                        <a:defRPr sz="1100" b="0">
                          <a:solidFill>
                            <a:srgbClr val="000000"/>
                          </a:solidFill>
                          <a:latin typeface="Poppins"/>
                        </a:defRPr>
                      </a:pPr>
                      <a:r>
                        <a:t>          7.2. Fully Autonomous</a:t>
                      </a:r>
                    </a:p>
                  </a:txBody>
                  <a:tcPr>
                    <a:noFill/>
                    <a:lnL>
                      <a:noFill/>
                    </a:lnL>
                    <a:lnR>
                      <a:noFill/>
                    </a:lnR>
                    <a:lnT>
                      <a:noFill/>
                    </a:lnT>
                    <a:lnB>
                      <a:noFill/>
                    </a:lnB>
                  </a:tcPr>
                </a:tc>
                <a:tc>
                  <a:txBody>
                    <a:bodyPr/>
                    <a:lstStyle/>
                    <a:p>
                      <a:pPr>
                        <a:defRPr sz="1100" b="0">
                          <a:solidFill>
                            <a:srgbClr val="000000"/>
                          </a:solidFill>
                          <a:latin typeface="Poppins"/>
                        </a:defRPr>
                      </a:pPr>
                      <a:r>
                        <a:t>          11.2. Europe</a:t>
                      </a:r>
                    </a:p>
                  </a:txBody>
                  <a:tcPr>
                    <a:noFill/>
                    <a:lnL>
                      <a:noFill/>
                    </a:lnL>
                    <a:lnR>
                      <a:noFill/>
                    </a:lnR>
                    <a:lnT>
                      <a:noFill/>
                    </a:lnT>
                    <a:lnB>
                      <a:noFill/>
                    </a:lnB>
                  </a:tcPr>
                </a:tc>
              </a:tr>
              <a:tr h="322729">
                <a:tc>
                  <a:txBody>
                    <a:bodyPr/>
                    <a:lstStyle/>
                    <a:p>
                      <a:pPr>
                        <a:defRPr sz="1100" b="1">
                          <a:solidFill>
                            <a:srgbClr val="7030A0"/>
                          </a:solidFill>
                          <a:latin typeface="Poppins"/>
                        </a:defRPr>
                      </a:pPr>
                      <a:r>
                        <a:t>8. Market of Computers Size by Component (2019-2032)</a:t>
                      </a:r>
                    </a:p>
                  </a:txBody>
                  <a:tcPr>
                    <a:noFill/>
                    <a:lnL>
                      <a:noFill/>
                    </a:lnL>
                    <a:lnR>
                      <a:noFill/>
                    </a:lnR>
                    <a:lnT>
                      <a:noFill/>
                    </a:lnT>
                    <a:lnB>
                      <a:noFill/>
                    </a:lnB>
                  </a:tcPr>
                </a:tc>
                <a:tc>
                  <a:txBody>
                    <a:bodyPr/>
                    <a:lstStyle/>
                    <a:p>
                      <a:pPr>
                        <a:defRPr sz="1100" b="0">
                          <a:solidFill>
                            <a:srgbClr val="000000"/>
                          </a:solidFill>
                          <a:latin typeface="Poppins"/>
                        </a:defRPr>
                      </a:pPr>
                      <a:r>
                        <a:t>          11.3. Asia-Pacific</a:t>
                      </a:r>
                    </a:p>
                  </a:txBody>
                  <a:tcPr>
                    <a:noFill/>
                    <a:lnL>
                      <a:noFill/>
                    </a:lnL>
                    <a:lnR>
                      <a:noFill/>
                    </a:lnR>
                    <a:lnT>
                      <a:noFill/>
                    </a:lnT>
                    <a:lnB>
                      <a:noFill/>
                    </a:lnB>
                  </a:tcPr>
                </a:tc>
              </a:tr>
              <a:tr h="322729">
                <a:tc>
                  <a:txBody>
                    <a:bodyPr/>
                    <a:lstStyle/>
                    <a:p>
                      <a:pPr>
                        <a:defRPr sz="1100" b="0">
                          <a:solidFill>
                            <a:srgbClr val="000000"/>
                          </a:solidFill>
                          <a:latin typeface="Poppins"/>
                        </a:defRPr>
                      </a:pPr>
                      <a:r>
                        <a:t>          8.1. Hardware</a:t>
                      </a:r>
                    </a:p>
                  </a:txBody>
                  <a:tcPr>
                    <a:noFill/>
                    <a:lnL>
                      <a:noFill/>
                    </a:lnL>
                    <a:lnR>
                      <a:noFill/>
                    </a:lnR>
                    <a:lnT>
                      <a:noFill/>
                    </a:lnT>
                    <a:lnB>
                      <a:noFill/>
                    </a:lnB>
                  </a:tcPr>
                </a:tc>
                <a:tc>
                  <a:txBody>
                    <a:bodyPr/>
                    <a:lstStyle/>
                    <a:p>
                      <a:pPr>
                        <a:defRPr sz="1100" b="0">
                          <a:solidFill>
                            <a:srgbClr val="000000"/>
                          </a:solidFill>
                          <a:latin typeface="Poppins"/>
                        </a:defRPr>
                      </a:pPr>
                      <a:r>
                        <a:t>          11.4. Latin America</a:t>
                      </a:r>
                    </a:p>
                  </a:txBody>
                  <a:tcPr>
                    <a:noFill/>
                    <a:lnL>
                      <a:noFill/>
                    </a:lnL>
                    <a:lnR>
                      <a:noFill/>
                    </a:lnR>
                    <a:lnT>
                      <a:noFill/>
                    </a:lnT>
                    <a:lnB>
                      <a:noFill/>
                    </a:lnB>
                  </a:tcPr>
                </a:tc>
              </a:tr>
              <a:tr h="322736">
                <a:tc>
                  <a:txBody>
                    <a:bodyPr/>
                    <a:lstStyle/>
                    <a:p>
                      <a:pPr>
                        <a:defRPr sz="1100" b="0">
                          <a:solidFill>
                            <a:srgbClr val="000000"/>
                          </a:solidFill>
                          <a:latin typeface="Poppins"/>
                        </a:defRPr>
                      </a:pPr>
                      <a:r>
                        <a:t>                    8.1.1. LiDAR Sensors</a:t>
                      </a:r>
                    </a:p>
                  </a:txBody>
                  <a:tcPr>
                    <a:noFill/>
                    <a:lnL>
                      <a:noFill/>
                    </a:lnL>
                    <a:lnR>
                      <a:noFill/>
                    </a:lnR>
                    <a:lnT>
                      <a:noFill/>
                    </a:lnT>
                    <a:lnB>
                      <a:noFill/>
                    </a:lnB>
                  </a:tcPr>
                </a:tc>
                <a:tc>
                  <a:txBody>
                    <a:bodyPr/>
                    <a:lstStyle/>
                    <a:p>
                      <a:pPr>
                        <a:defRPr sz="1100" b="0">
                          <a:solidFill>
                            <a:srgbClr val="000000"/>
                          </a:solidFill>
                          <a:latin typeface="Poppins"/>
                        </a:defRPr>
                      </a:pPr>
                      <a:r>
                        <a:t>          11.5. Middle East &amp; Africa</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1">
                          <a:solidFill>
                            <a:srgbClr val="7030A0"/>
                          </a:solidFill>
                          <a:latin typeface="Poppins"/>
                        </a:defRPr>
                      </a:pPr>
                      <a:r>
                        <a:t>12. Global Market of Computers Size by Region (2019-2032)</a:t>
                      </a:r>
                    </a:p>
                  </a:txBody>
                  <a:tcPr>
                    <a:noFill/>
                    <a:lnL>
                      <a:noFill/>
                    </a:lnL>
                    <a:lnR>
                      <a:noFill/>
                    </a:lnR>
                    <a:lnT>
                      <a:noFill/>
                    </a:lnT>
                    <a:lnB>
                      <a:noFill/>
                    </a:lnB>
                  </a:tcPr>
                </a:tc>
                <a:tc>
                  <a:txBody>
                    <a:bodyPr/>
                    <a:lstStyle/>
                    <a:p>
                      <a:pPr>
                        <a:defRPr sz="1100" b="0">
                          <a:solidFill>
                            <a:srgbClr val="000000"/>
                          </a:solidFill>
                          <a:latin typeface="Poppins"/>
                        </a:defRPr>
                      </a:pPr>
                      <a:r>
                        <a:t>          12.4. Latin America (By Vehicle Type, By Autonomous Level, By Component, By Service, By Application, By Region)</a:t>
                      </a:r>
                    </a:p>
                  </a:txBody>
                  <a:tcPr>
                    <a:noFill/>
                    <a:lnL>
                      <a:noFill/>
                    </a:lnL>
                    <a:lnR>
                      <a:noFill/>
                    </a:lnR>
                    <a:lnT>
                      <a:noFill/>
                    </a:lnT>
                    <a:lnB>
                      <a:noFill/>
                    </a:lnB>
                  </a:tcPr>
                </a:tc>
              </a:tr>
              <a:tr h="322729">
                <a:tc>
                  <a:txBody>
                    <a:bodyPr/>
                    <a:lstStyle/>
                    <a:p>
                      <a:pPr>
                        <a:defRPr sz="1100" b="0">
                          <a:solidFill>
                            <a:srgbClr val="000000"/>
                          </a:solidFill>
                          <a:latin typeface="Poppins"/>
                        </a:defRPr>
                      </a:pPr>
                      <a:r>
                        <a:t>          12.1. North America (By Vehicle Type, By Autonomous Level, By Component, By Service, By Application, By Region)</a:t>
                      </a:r>
                    </a:p>
                  </a:txBody>
                  <a:tcPr>
                    <a:noFill/>
                    <a:lnL>
                      <a:noFill/>
                    </a:lnL>
                    <a:lnR>
                      <a:noFill/>
                    </a:lnR>
                    <a:lnT>
                      <a:noFill/>
                    </a:lnT>
                    <a:lnB>
                      <a:noFill/>
                    </a:lnB>
                  </a:tcPr>
                </a:tc>
                <a:tc>
                  <a:txBody>
                    <a:bodyPr/>
                    <a:lstStyle/>
                    <a:p>
                      <a:pPr>
                        <a:defRPr sz="1100" b="0">
                          <a:solidFill>
                            <a:srgbClr val="000000"/>
                          </a:solidFill>
                          <a:latin typeface="Poppins"/>
                        </a:defRPr>
                      </a:pPr>
                      <a:r>
                        <a:t>                    12.4.1. Brazil</a:t>
                      </a:r>
                    </a:p>
                  </a:txBody>
                  <a:tcPr>
                    <a:noFill/>
                    <a:lnL>
                      <a:noFill/>
                    </a:lnL>
                    <a:lnR>
                      <a:noFill/>
                    </a:lnR>
                    <a:lnT>
                      <a:noFill/>
                    </a:lnT>
                    <a:lnB>
                      <a:noFill/>
                    </a:lnB>
                  </a:tcPr>
                </a:tc>
              </a:tr>
              <a:tr h="322729">
                <a:tc>
                  <a:txBody>
                    <a:bodyPr/>
                    <a:lstStyle/>
                    <a:p>
                      <a:pPr>
                        <a:defRPr sz="1100" b="0">
                          <a:solidFill>
                            <a:srgbClr val="000000"/>
                          </a:solidFill>
                          <a:latin typeface="Poppins"/>
                        </a:defRPr>
                      </a:pPr>
                      <a:r>
                        <a:t>                    12.1.1. US</a:t>
                      </a:r>
                    </a:p>
                  </a:txBody>
                  <a:tcPr>
                    <a:noFill/>
                    <a:lnL>
                      <a:noFill/>
                    </a:lnL>
                    <a:lnR>
                      <a:noFill/>
                    </a:lnR>
                    <a:lnT>
                      <a:noFill/>
                    </a:lnT>
                    <a:lnB>
                      <a:noFill/>
                    </a:lnB>
                  </a:tcPr>
                </a:tc>
                <a:tc>
                  <a:txBody>
                    <a:bodyPr/>
                    <a:lstStyle/>
                    <a:p>
                      <a:pPr>
                        <a:defRPr sz="1100" b="0">
                          <a:solidFill>
                            <a:srgbClr val="000000"/>
                          </a:solidFill>
                          <a:latin typeface="Poppins"/>
                        </a:defRPr>
                      </a:pPr>
                      <a:r>
                        <a:t>                    12.4.2. Mexico</a:t>
                      </a:r>
                    </a:p>
                  </a:txBody>
                  <a:tcPr>
                    <a:noFill/>
                    <a:lnL>
                      <a:noFill/>
                    </a:lnL>
                    <a:lnR>
                      <a:noFill/>
                    </a:lnR>
                    <a:lnT>
                      <a:noFill/>
                    </a:lnT>
                    <a:lnB>
                      <a:noFill/>
                    </a:lnB>
                  </a:tcPr>
                </a:tc>
              </a:tr>
              <a:tr h="322729">
                <a:tc>
                  <a:txBody>
                    <a:bodyPr/>
                    <a:lstStyle/>
                    <a:p>
                      <a:pPr>
                        <a:defRPr sz="1100" b="0">
                          <a:solidFill>
                            <a:srgbClr val="000000"/>
                          </a:solidFill>
                          <a:latin typeface="Poppins"/>
                        </a:defRPr>
                      </a:pPr>
                      <a:r>
                        <a:t>                    12.1.2. Canada</a:t>
                      </a:r>
                    </a:p>
                  </a:txBody>
                  <a:tcPr>
                    <a:noFill/>
                    <a:lnL>
                      <a:noFill/>
                    </a:lnL>
                    <a:lnR>
                      <a:noFill/>
                    </a:lnR>
                    <a:lnT>
                      <a:noFill/>
                    </a:lnT>
                    <a:lnB>
                      <a:noFill/>
                    </a:lnB>
                  </a:tcPr>
                </a:tc>
                <a:tc>
                  <a:txBody>
                    <a:bodyPr/>
                    <a:lstStyle/>
                    <a:p>
                      <a:pPr>
                        <a:defRPr sz="1100" b="0">
                          <a:solidFill>
                            <a:srgbClr val="000000"/>
                          </a:solidFill>
                          <a:latin typeface="Poppins"/>
                        </a:defRPr>
                      </a:pPr>
                      <a:r>
                        <a:t>                    12.4.3. Rest of Latin America</a:t>
                      </a:r>
                    </a:p>
                  </a:txBody>
                  <a:tcPr>
                    <a:noFill/>
                    <a:lnL>
                      <a:noFill/>
                    </a:lnL>
                    <a:lnR>
                      <a:noFill/>
                    </a:lnR>
                    <a:lnT>
                      <a:noFill/>
                    </a:lnT>
                    <a:lnB>
                      <a:noFill/>
                    </a:lnB>
                  </a:tcPr>
                </a:tc>
              </a:tr>
              <a:tr h="322729">
                <a:tc>
                  <a:txBody>
                    <a:bodyPr/>
                    <a:lstStyle/>
                    <a:p>
                      <a:pPr>
                        <a:defRPr sz="1100" b="0">
                          <a:solidFill>
                            <a:srgbClr val="000000"/>
                          </a:solidFill>
                          <a:latin typeface="Poppins"/>
                        </a:defRPr>
                      </a:pPr>
                      <a:r>
                        <a:t>          12.2. Europe (By Vehicle Type, By Autonomous Level, By Component, By Service, By Application, By Region)</a:t>
                      </a:r>
                    </a:p>
                  </a:txBody>
                  <a:tcPr>
                    <a:noFill/>
                    <a:lnL>
                      <a:noFill/>
                    </a:lnL>
                    <a:lnR>
                      <a:noFill/>
                    </a:lnR>
                    <a:lnT>
                      <a:noFill/>
                    </a:lnT>
                    <a:lnB>
                      <a:noFill/>
                    </a:lnB>
                  </a:tcPr>
                </a:tc>
                <a:tc>
                  <a:txBody>
                    <a:bodyPr/>
                    <a:lstStyle/>
                    <a:p>
                      <a:pPr>
                        <a:defRPr sz="1100" b="0">
                          <a:solidFill>
                            <a:srgbClr val="000000"/>
                          </a:solidFill>
                          <a:latin typeface="Poppins"/>
                        </a:defRPr>
                      </a:pPr>
                      <a:r>
                        <a:t>          12.5. Middle East &amp; Africa (By Vehicle Type, By Autonomous Level, By Component, By Service, By Application, By Region)</a:t>
                      </a:r>
                    </a:p>
                  </a:txBody>
                  <a:tcPr>
                    <a:noFill/>
                    <a:lnL>
                      <a:noFill/>
                    </a:lnL>
                    <a:lnR>
                      <a:noFill/>
                    </a:lnR>
                    <a:lnT>
                      <a:noFill/>
                    </a:lnT>
                    <a:lnB>
                      <a:noFill/>
                    </a:lnB>
                  </a:tcPr>
                </a:tc>
              </a:tr>
              <a:tr h="322729">
                <a:tc>
                  <a:txBody>
                    <a:bodyPr/>
                    <a:lstStyle/>
                    <a:p>
                      <a:pPr>
                        <a:defRPr sz="1100" b="0">
                          <a:solidFill>
                            <a:srgbClr val="000000"/>
                          </a:solidFill>
                          <a:latin typeface="Poppins"/>
                        </a:defRPr>
                      </a:pPr>
                      <a:r>
                        <a:t>                    12.2.1. UK</a:t>
                      </a:r>
                    </a:p>
                  </a:txBody>
                  <a:tcPr>
                    <a:noFill/>
                    <a:lnL>
                      <a:noFill/>
                    </a:lnL>
                    <a:lnR>
                      <a:noFill/>
                    </a:lnR>
                    <a:lnT>
                      <a:noFill/>
                    </a:lnT>
                    <a:lnB>
                      <a:noFill/>
                    </a:lnB>
                  </a:tcPr>
                </a:tc>
                <a:tc>
                  <a:txBody>
                    <a:bodyPr/>
                    <a:lstStyle/>
                    <a:p>
                      <a:pPr>
                        <a:defRPr sz="1100" b="0">
                          <a:solidFill>
                            <a:srgbClr val="000000"/>
                          </a:solidFill>
                          <a:latin typeface="Poppins"/>
                        </a:defRPr>
                      </a:pPr>
                      <a:r>
                        <a:t>                    12.5.1. GCC Countries</a:t>
                      </a:r>
                    </a:p>
                  </a:txBody>
                  <a:tcPr>
                    <a:noFill/>
                    <a:lnL>
                      <a:noFill/>
                    </a:lnL>
                    <a:lnR>
                      <a:noFill/>
                    </a:lnR>
                    <a:lnT>
                      <a:noFill/>
                    </a:lnT>
                    <a:lnB>
                      <a:noFill/>
                    </a:lnB>
                  </a:tcPr>
                </a:tc>
              </a:tr>
              <a:tr h="322729">
                <a:tc>
                  <a:txBody>
                    <a:bodyPr/>
                    <a:lstStyle/>
                    <a:p>
                      <a:pPr>
                        <a:defRPr sz="1100" b="0">
                          <a:solidFill>
                            <a:srgbClr val="000000"/>
                          </a:solidFill>
                          <a:latin typeface="Poppins"/>
                        </a:defRPr>
                      </a:pPr>
                      <a:r>
                        <a:t>                    12.2.2. Germany</a:t>
                      </a:r>
                    </a:p>
                  </a:txBody>
                  <a:tcPr>
                    <a:noFill/>
                    <a:lnL>
                      <a:noFill/>
                    </a:lnL>
                    <a:lnR>
                      <a:noFill/>
                    </a:lnR>
                    <a:lnT>
                      <a:noFill/>
                    </a:lnT>
                    <a:lnB>
                      <a:noFill/>
                    </a:lnB>
                  </a:tcPr>
                </a:tc>
                <a:tc>
                  <a:txBody>
                    <a:bodyPr/>
                    <a:lstStyle/>
                    <a:p>
                      <a:pPr>
                        <a:defRPr sz="1100" b="0">
                          <a:solidFill>
                            <a:srgbClr val="000000"/>
                          </a:solidFill>
                          <a:latin typeface="Poppins"/>
                        </a:defRPr>
                      </a:pPr>
                      <a:r>
                        <a:t>                    12.5.2. South Africa</a:t>
                      </a:r>
                    </a:p>
                  </a:txBody>
                  <a:tcPr>
                    <a:noFill/>
                    <a:lnL>
                      <a:noFill/>
                    </a:lnL>
                    <a:lnR>
                      <a:noFill/>
                    </a:lnR>
                    <a:lnT>
                      <a:noFill/>
                    </a:lnT>
                    <a:lnB>
                      <a:noFill/>
                    </a:lnB>
                  </a:tcPr>
                </a:tc>
              </a:tr>
              <a:tr h="322729">
                <a:tc>
                  <a:txBody>
                    <a:bodyPr/>
                    <a:lstStyle/>
                    <a:p>
                      <a:pPr>
                        <a:defRPr sz="1100" b="0">
                          <a:solidFill>
                            <a:srgbClr val="000000"/>
                          </a:solidFill>
                          <a:latin typeface="Poppins"/>
                        </a:defRPr>
                      </a:pPr>
                      <a:r>
                        <a:t>                    12.2.3. Spain</a:t>
                      </a:r>
                    </a:p>
                  </a:txBody>
                  <a:tcPr>
                    <a:noFill/>
                    <a:lnL>
                      <a:noFill/>
                    </a:lnL>
                    <a:lnR>
                      <a:noFill/>
                    </a:lnR>
                    <a:lnT>
                      <a:noFill/>
                    </a:lnT>
                    <a:lnB>
                      <a:noFill/>
                    </a:lnB>
                  </a:tcPr>
                </a:tc>
                <a:tc>
                  <a:txBody>
                    <a:bodyPr/>
                    <a:lstStyle/>
                    <a:p>
                      <a:pPr>
                        <a:defRPr sz="1100" b="0">
                          <a:solidFill>
                            <a:srgbClr val="000000"/>
                          </a:solidFill>
                          <a:latin typeface="Poppins"/>
                        </a:defRPr>
                      </a:pPr>
                      <a:r>
                        <a:t>                    12.5.3. Rest of Middle East &amp; Africa</a:t>
                      </a:r>
                    </a:p>
                  </a:txBody>
                  <a:tcPr>
                    <a:noFill/>
                    <a:lnL>
                      <a:noFill/>
                    </a:lnL>
                    <a:lnR>
                      <a:noFill/>
                    </a:lnR>
                    <a:lnT>
                      <a:noFill/>
                    </a:lnT>
                    <a:lnB>
                      <a:noFill/>
                    </a:lnB>
                  </a:tcPr>
                </a:tc>
              </a:tr>
              <a:tr h="322729">
                <a:tc>
                  <a:txBody>
                    <a:bodyPr/>
                    <a:lstStyle/>
                    <a:p>
                      <a:pPr>
                        <a:defRPr sz="1100" b="0">
                          <a:solidFill>
                            <a:srgbClr val="000000"/>
                          </a:solidFill>
                          <a:latin typeface="Poppins"/>
                        </a:defRPr>
                      </a:pPr>
                      <a:r>
                        <a:t>                    12.2.4. France</a:t>
                      </a:r>
                    </a:p>
                  </a:txBody>
                  <a:tcPr>
                    <a:noFill/>
                    <a:lnL>
                      <a:noFill/>
                    </a:lnL>
                    <a:lnR>
                      <a:noFill/>
                    </a:lnR>
                    <a:lnT>
                      <a:noFill/>
                    </a:lnT>
                    <a:lnB>
                      <a:noFill/>
                    </a:lnB>
                  </a:tcPr>
                </a:tc>
                <a:tc>
                  <a:txBody>
                    <a:bodyPr/>
                    <a:lstStyle/>
                    <a:p>
                      <a:pPr>
                        <a:defRPr sz="1100" b="1">
                          <a:solidFill>
                            <a:srgbClr val="7030A0"/>
                          </a:solidFill>
                          <a:latin typeface="Poppins"/>
                        </a:defRPr>
                      </a:pPr>
                      <a:r>
                        <a:t>13. Competitive Landscape</a:t>
                      </a:r>
                    </a:p>
                  </a:txBody>
                  <a:tcPr>
                    <a:noFill/>
                    <a:lnL>
                      <a:noFill/>
                    </a:lnL>
                    <a:lnR>
                      <a:noFill/>
                    </a:lnR>
                    <a:lnT>
                      <a:noFill/>
                    </a:lnT>
                    <a:lnB>
                      <a:noFill/>
                    </a:lnB>
                  </a:tcPr>
                </a:tc>
              </a:tr>
              <a:tr h="322729">
                <a:tc>
                  <a:txBody>
                    <a:bodyPr/>
                    <a:lstStyle/>
                    <a:p>
                      <a:pPr>
                        <a:defRPr sz="1100" b="0">
                          <a:solidFill>
                            <a:srgbClr val="000000"/>
                          </a:solidFill>
                          <a:latin typeface="Poppins"/>
                        </a:defRPr>
                      </a:pPr>
                      <a:r>
                        <a:t>                    12.2.5. Italy</a:t>
                      </a:r>
                    </a:p>
                  </a:txBody>
                  <a:tcPr>
                    <a:noFill/>
                    <a:lnL>
                      <a:noFill/>
                    </a:lnL>
                    <a:lnR>
                      <a:noFill/>
                    </a:lnR>
                    <a:lnT>
                      <a:noFill/>
                    </a:lnT>
                    <a:lnB>
                      <a:noFill/>
                    </a:lnB>
                  </a:tcPr>
                </a:tc>
                <a:tc>
                  <a:txBody>
                    <a:bodyPr/>
                    <a:lstStyle/>
                    <a:p>
                      <a:pPr>
                        <a:defRPr sz="1100" b="0">
                          <a:solidFill>
                            <a:srgbClr val="000000"/>
                          </a:solidFill>
                          <a:latin typeface="Poppins"/>
                        </a:defRPr>
                      </a:pPr>
                      <a:r>
                        <a:t>          13.1. Competitive Dashboard</a:t>
                      </a:r>
                    </a:p>
                  </a:txBody>
                  <a:tcPr>
                    <a:noFill/>
                    <a:lnL>
                      <a:noFill/>
                    </a:lnL>
                    <a:lnR>
                      <a:noFill/>
                    </a:lnR>
                    <a:lnT>
                      <a:noFill/>
                    </a:lnT>
                    <a:lnB>
                      <a:noFill/>
                    </a:lnB>
                  </a:tcPr>
                </a:tc>
              </a:tr>
              <a:tr h="322729">
                <a:tc>
                  <a:txBody>
                    <a:bodyPr/>
                    <a:lstStyle/>
                    <a:p>
                      <a:pPr>
                        <a:defRPr sz="1100" b="0">
                          <a:solidFill>
                            <a:srgbClr val="000000"/>
                          </a:solidFill>
                          <a:latin typeface="Poppins"/>
                        </a:defRPr>
                      </a:pPr>
                      <a:r>
                        <a:t>                    12.2.6. Rest of Europe</a:t>
                      </a:r>
                    </a:p>
                  </a:txBody>
                  <a:tcPr>
                    <a:noFill/>
                    <a:lnL>
                      <a:noFill/>
                    </a:lnL>
                    <a:lnR>
                      <a:noFill/>
                    </a:lnR>
                    <a:lnT>
                      <a:noFill/>
                    </a:lnT>
                    <a:lnB>
                      <a:noFill/>
                    </a:lnB>
                  </a:tcPr>
                </a:tc>
                <a:tc>
                  <a:txBody>
                    <a:bodyPr/>
                    <a:lstStyle/>
                    <a:p>
                      <a:pPr>
                        <a:defRPr sz="1100" b="0">
                          <a:solidFill>
                            <a:srgbClr val="000000"/>
                          </a:solidFill>
                          <a:latin typeface="Poppins"/>
                        </a:defRPr>
                      </a:pPr>
                      <a:r>
                        <a:t>          13.2. Market Positioning of Key Players, 2024</a:t>
                      </a:r>
                    </a:p>
                  </a:txBody>
                  <a:tcPr>
                    <a:noFill/>
                    <a:lnL>
                      <a:noFill/>
                    </a:lnL>
                    <a:lnR>
                      <a:noFill/>
                    </a:lnR>
                    <a:lnT>
                      <a:noFill/>
                    </a:lnT>
                    <a:lnB>
                      <a:noFill/>
                    </a:lnB>
                  </a:tcPr>
                </a:tc>
              </a:tr>
              <a:tr h="322729">
                <a:tc>
                  <a:txBody>
                    <a:bodyPr/>
                    <a:lstStyle/>
                    <a:p>
                      <a:pPr>
                        <a:defRPr sz="1100" b="0">
                          <a:solidFill>
                            <a:srgbClr val="000000"/>
                          </a:solidFill>
                          <a:latin typeface="Poppins"/>
                        </a:defRPr>
                      </a:pPr>
                      <a:r>
                        <a:t>          12.3. Asia-Pacific (By Vehicle Type, By Autonomous Level, By Component, By Service, By Application, By Region)</a:t>
                      </a:r>
                    </a:p>
                  </a:txBody>
                  <a:tcPr>
                    <a:noFill/>
                    <a:lnL>
                      <a:noFill/>
                    </a:lnL>
                    <a:lnR>
                      <a:noFill/>
                    </a:lnR>
                    <a:lnT>
                      <a:noFill/>
                    </a:lnT>
                    <a:lnB>
                      <a:noFill/>
                    </a:lnB>
                  </a:tcPr>
                </a:tc>
                <a:tc>
                  <a:txBody>
                    <a:bodyPr/>
                    <a:lstStyle/>
                    <a:p>
                      <a:pPr>
                        <a:defRPr sz="1100" b="0">
                          <a:solidFill>
                            <a:srgbClr val="000000"/>
                          </a:solidFill>
                          <a:latin typeface="Poppins"/>
                        </a:defRPr>
                      </a:pPr>
                      <a:r>
                        <a:t>          13.3. Strategies Adopted by Key Market Players</a:t>
                      </a:r>
                    </a:p>
                  </a:txBody>
                  <a:tcPr>
                    <a:noFill/>
                    <a:lnL>
                      <a:noFill/>
                    </a:lnL>
                    <a:lnR>
                      <a:noFill/>
                    </a:lnR>
                    <a:lnT>
                      <a:noFill/>
                    </a:lnT>
                    <a:lnB>
                      <a:noFill/>
                    </a:lnB>
                  </a:tcPr>
                </a:tc>
              </a:tr>
              <a:tr h="322729">
                <a:tc>
                  <a:txBody>
                    <a:bodyPr/>
                    <a:lstStyle/>
                    <a:p>
                      <a:pPr>
                        <a:defRPr sz="1100" b="0">
                          <a:solidFill>
                            <a:srgbClr val="000000"/>
                          </a:solidFill>
                          <a:latin typeface="Poppins"/>
                        </a:defRPr>
                      </a:pPr>
                      <a:r>
                        <a:t>                    12.3.1. China</a:t>
                      </a:r>
                    </a:p>
                  </a:txBody>
                  <a:tcPr>
                    <a:noFill/>
                    <a:lnL>
                      <a:noFill/>
                    </a:lnL>
                    <a:lnR>
                      <a:noFill/>
                    </a:lnR>
                    <a:lnT>
                      <a:noFill/>
                    </a:lnT>
                    <a:lnB>
                      <a:noFill/>
                    </a:lnB>
                  </a:tcPr>
                </a:tc>
                <a:tc>
                  <a:txBody>
                    <a:bodyPr/>
                    <a:lstStyle/>
                    <a:p>
                      <a:pPr>
                        <a:defRPr sz="1100" b="0">
                          <a:solidFill>
                            <a:srgbClr val="000000"/>
                          </a:solidFill>
                          <a:latin typeface="Poppins"/>
                        </a:defRPr>
                      </a:pPr>
                      <a:r>
                        <a:t>          13.4. Recent Developments in the Market</a:t>
                      </a:r>
                    </a:p>
                  </a:txBody>
                  <a:tcPr>
                    <a:noFill/>
                    <a:lnL>
                      <a:noFill/>
                    </a:lnL>
                    <a:lnR>
                      <a:noFill/>
                    </a:lnR>
                    <a:lnT>
                      <a:noFill/>
                    </a:lnT>
                    <a:lnB>
                      <a:noFill/>
                    </a:lnB>
                  </a:tcPr>
                </a:tc>
              </a:tr>
              <a:tr h="322729">
                <a:tc>
                  <a:txBody>
                    <a:bodyPr/>
                    <a:lstStyle/>
                    <a:p>
                      <a:pPr>
                        <a:defRPr sz="1100" b="0">
                          <a:solidFill>
                            <a:srgbClr val="000000"/>
                          </a:solidFill>
                          <a:latin typeface="Poppins"/>
                        </a:defRPr>
                      </a:pPr>
                      <a:r>
                        <a:t>                    12.3.2. India</a:t>
                      </a:r>
                    </a:p>
                  </a:txBody>
                  <a:tcPr>
                    <a:noFill/>
                    <a:lnL>
                      <a:noFill/>
                    </a:lnL>
                    <a:lnR>
                      <a:noFill/>
                    </a:lnR>
                    <a:lnT>
                      <a:noFill/>
                    </a:lnT>
                    <a:lnB>
                      <a:noFill/>
                    </a:lnB>
                  </a:tcPr>
                </a:tc>
                <a:tc>
                  <a:txBody>
                    <a:bodyPr/>
                    <a:lstStyle/>
                    <a:p>
                      <a:pPr>
                        <a:defRPr sz="1100" b="0">
                          <a:solidFill>
                            <a:srgbClr val="000000"/>
                          </a:solidFill>
                          <a:latin typeface="Poppins"/>
                        </a:defRPr>
                      </a:pPr>
                      <a:r>
                        <a:t>          13.5. Company Market Share Analysis, 2024</a:t>
                      </a:r>
                    </a:p>
                  </a:txBody>
                  <a:tcPr>
                    <a:noFill/>
                    <a:lnL>
                      <a:noFill/>
                    </a:lnL>
                    <a:lnR>
                      <a:noFill/>
                    </a:lnR>
                    <a:lnT>
                      <a:noFill/>
                    </a:lnT>
                    <a:lnB>
                      <a:noFill/>
                    </a:lnB>
                  </a:tcPr>
                </a:tc>
              </a:tr>
              <a:tr h="322729">
                <a:tc>
                  <a:txBody>
                    <a:bodyPr/>
                    <a:lstStyle/>
                    <a:p>
                      <a:pPr>
                        <a:defRPr sz="1100" b="0">
                          <a:solidFill>
                            <a:srgbClr val="000000"/>
                          </a:solidFill>
                          <a:latin typeface="Poppins"/>
                        </a:defRPr>
                      </a:pPr>
                      <a:r>
                        <a:t>                    12.3.3. Japan</a:t>
                      </a:r>
                    </a:p>
                  </a:txBody>
                  <a:tcPr>
                    <a:noFill/>
                    <a:lnL>
                      <a:noFill/>
                    </a:lnL>
                    <a:lnR>
                      <a:noFill/>
                    </a:lnR>
                    <a:lnT>
                      <a:noFill/>
                    </a:lnT>
                    <a:lnB>
                      <a:noFill/>
                    </a:lnB>
                  </a:tcPr>
                </a:tc>
                <a:tc>
                  <a:txBody>
                    <a:bodyPr/>
                    <a:lstStyle/>
                    <a:p>
                      <a:pPr>
                        <a:defRPr sz="1100" b="1">
                          <a:solidFill>
                            <a:srgbClr val="7030A0"/>
                          </a:solidFill>
                          <a:latin typeface="Poppins"/>
                        </a:defRPr>
                      </a:pPr>
                      <a:r>
                        <a:t>14. Key Company Profiles</a:t>
                      </a:r>
                    </a:p>
                  </a:txBody>
                  <a:tcPr>
                    <a:noFill/>
                    <a:lnL>
                      <a:noFill/>
                    </a:lnL>
                    <a:lnR>
                      <a:noFill/>
                    </a:lnR>
                    <a:lnT>
                      <a:noFill/>
                    </a:lnT>
                    <a:lnB>
                      <a:noFill/>
                    </a:lnB>
                  </a:tcPr>
                </a:tc>
              </a:tr>
              <a:tr h="322729">
                <a:tc>
                  <a:txBody>
                    <a:bodyPr/>
                    <a:lstStyle/>
                    <a:p>
                      <a:pPr>
                        <a:defRPr sz="1100" b="0">
                          <a:solidFill>
                            <a:srgbClr val="000000"/>
                          </a:solidFill>
                          <a:latin typeface="Poppins"/>
                        </a:defRPr>
                      </a:pPr>
                      <a:r>
                        <a:t>                    12.3.4. South Korea</a:t>
                      </a:r>
                    </a:p>
                  </a:txBody>
                  <a:tcPr>
                    <a:noFill/>
                    <a:lnL>
                      <a:noFill/>
                    </a:lnL>
                    <a:lnR>
                      <a:noFill/>
                    </a:lnR>
                    <a:lnT>
                      <a:noFill/>
                    </a:lnT>
                    <a:lnB>
                      <a:noFill/>
                    </a:lnB>
                  </a:tcPr>
                </a:tc>
                <a:tc>
                  <a:txBody>
                    <a:bodyPr/>
                    <a:lstStyle/>
                    <a:p>
                      <a:pPr>
                        <a:defRPr sz="1100" b="0">
                          <a:solidFill>
                            <a:srgbClr val="000000"/>
                          </a:solidFill>
                          <a:latin typeface="Poppins"/>
                        </a:defRPr>
                      </a:pPr>
                      <a:r>
                        <a:t>          14.1. Apple Inc.</a:t>
                      </a:r>
                    </a:p>
                  </a:txBody>
                  <a:tcPr>
                    <a:noFill/>
                    <a:lnL>
                      <a:noFill/>
                    </a:lnL>
                    <a:lnR>
                      <a:noFill/>
                    </a:lnR>
                    <a:lnT>
                      <a:noFill/>
                    </a:lnT>
                    <a:lnB>
                      <a:noFill/>
                    </a:lnB>
                  </a:tcPr>
                </a:tc>
              </a:tr>
              <a:tr h="322736">
                <a:tc>
                  <a:txBody>
                    <a:bodyPr/>
                    <a:lstStyle/>
                    <a:p>
                      <a:pPr>
                        <a:defRPr sz="1100" b="0">
                          <a:solidFill>
                            <a:srgbClr val="000000"/>
                          </a:solidFill>
                          <a:latin typeface="Poppins"/>
                        </a:defRPr>
                      </a:pPr>
                      <a:r>
                        <a:t>                    12.3.5. Rest of Asia Pacific</a:t>
                      </a:r>
                    </a:p>
                  </a:txBody>
                  <a:tcPr>
                    <a:noFill/>
                    <a:lnL>
                      <a:noFill/>
                    </a:lnL>
                    <a:lnR>
                      <a:noFill/>
                    </a:lnR>
                    <a:lnT>
                      <a:noFill/>
                    </a:lnT>
                    <a:lnB>
                      <a:noFill/>
                    </a:lnB>
                  </a:tcPr>
                </a:tc>
                <a:tc>
                  <a:txBody>
                    <a:bodyPr/>
                    <a:lstStyle/>
                    <a:p>
                      <a:pPr>
                        <a:defRPr sz="1100" b="0">
                          <a:solidFill>
                            <a:srgbClr val="000000"/>
                          </a:solidFill>
                          <a:latin typeface="Poppins"/>
                        </a:defRPr>
                      </a:pPr>
                      <a:r>
                        <a:t>                    14.1.1. Company Overview</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14.1.2. Product Portfolio Overview</a:t>
                      </a:r>
                    </a:p>
                  </a:txBody>
                  <a:tcPr>
                    <a:noFill/>
                    <a:lnL>
                      <a:noFill/>
                    </a:lnL>
                    <a:lnR>
                      <a:noFill/>
                    </a:lnR>
                    <a:lnT>
                      <a:noFill/>
                    </a:lnT>
                    <a:lnB>
                      <a:noFill/>
                    </a:lnB>
                  </a:tcPr>
                </a:tc>
                <a:tc>
                  <a:txBody>
                    <a:bodyPr/>
                    <a:lstStyle/>
                    <a:p>
                      <a:pPr>
                        <a:defRPr sz="1100" b="0">
                          <a:solidFill>
                            <a:srgbClr val="000000"/>
                          </a:solidFill>
                          <a:latin typeface="Poppins"/>
                        </a:defRPr>
                      </a:pPr>
                      <a:r>
                        <a:t>          14.15. Tesla Inc.</a:t>
                      </a:r>
                    </a:p>
                  </a:txBody>
                  <a:tcPr>
                    <a:noFill/>
                    <a:lnL>
                      <a:noFill/>
                    </a:lnL>
                    <a:lnR>
                      <a:noFill/>
                    </a:lnR>
                    <a:lnT>
                      <a:noFill/>
                    </a:lnT>
                    <a:lnB>
                      <a:noFill/>
                    </a:lnB>
                  </a:tcPr>
                </a:tc>
              </a:tr>
              <a:tr h="322729">
                <a:tc>
                  <a:txBody>
                    <a:bodyPr/>
                    <a:lstStyle/>
                    <a:p>
                      <a:pPr>
                        <a:defRPr sz="1100" b="0">
                          <a:solidFill>
                            <a:srgbClr val="000000"/>
                          </a:solidFill>
                          <a:latin typeface="Poppins"/>
                        </a:defRPr>
                      </a:pPr>
                      <a:r>
                        <a:t>                    14.1.3. Financial Overview</a:t>
                      </a:r>
                    </a:p>
                  </a:txBody>
                  <a:tcPr>
                    <a:noFill/>
                    <a:lnL>
                      <a:noFill/>
                    </a:lnL>
                    <a:lnR>
                      <a:noFill/>
                    </a:lnR>
                    <a:lnT>
                      <a:noFill/>
                    </a:lnT>
                    <a:lnB>
                      <a:noFill/>
                    </a:lnB>
                  </a:tcPr>
                </a:tc>
                <a:tc>
                  <a:txBody>
                    <a:bodyPr/>
                    <a:lstStyle/>
                    <a:p>
                      <a:pPr>
                        <a:defRPr sz="1100" b="0">
                          <a:solidFill>
                            <a:srgbClr val="000000"/>
                          </a:solidFill>
                          <a:latin typeface="Poppins"/>
                        </a:defRPr>
                      </a:pPr>
                      <a:r>
                        <a:t>          14.16. Apple Inc.</a:t>
                      </a:r>
                    </a:p>
                  </a:txBody>
                  <a:tcPr>
                    <a:noFill/>
                    <a:lnL>
                      <a:noFill/>
                    </a:lnL>
                    <a:lnR>
                      <a:noFill/>
                    </a:lnR>
                    <a:lnT>
                      <a:noFill/>
                    </a:lnT>
                    <a:lnB>
                      <a:noFill/>
                    </a:lnB>
                  </a:tcPr>
                </a:tc>
              </a:tr>
              <a:tr h="322729">
                <a:tc>
                  <a:txBody>
                    <a:bodyPr/>
                    <a:lstStyle/>
                    <a:p>
                      <a:pPr>
                        <a:defRPr sz="1100" b="0">
                          <a:solidFill>
                            <a:srgbClr val="000000"/>
                          </a:solidFill>
                          <a:latin typeface="Poppins"/>
                        </a:defRPr>
                      </a:pPr>
                      <a:r>
                        <a:t>                    14.1.4. Key Developments</a:t>
                      </a:r>
                    </a:p>
                  </a:txBody>
                  <a:tcPr>
                    <a:noFill/>
                    <a:lnL>
                      <a:noFill/>
                    </a:lnL>
                    <a:lnR>
                      <a:noFill/>
                    </a:lnR>
                    <a:lnT>
                      <a:noFill/>
                    </a:lnT>
                    <a:lnB>
                      <a:noFill/>
                    </a:lnB>
                  </a:tcPr>
                </a:tc>
                <a:tc>
                  <a:txBody>
                    <a:bodyPr/>
                    <a:lstStyle/>
                    <a:p>
                      <a:pPr>
                        <a:defRPr sz="1100" b="0">
                          <a:solidFill>
                            <a:srgbClr val="000000"/>
                          </a:solidFill>
                          <a:latin typeface="Poppins"/>
                        </a:defRPr>
                      </a:pPr>
                      <a:r>
                        <a:t>          14.17. Microsoft Corporation</a:t>
                      </a:r>
                    </a:p>
                  </a:txBody>
                  <a:tcPr>
                    <a:noFill/>
                    <a:lnL>
                      <a:noFill/>
                    </a:lnL>
                    <a:lnR>
                      <a:noFill/>
                    </a:lnR>
                    <a:lnT>
                      <a:noFill/>
                    </a:lnT>
                    <a:lnB>
                      <a:noFill/>
                    </a:lnB>
                  </a:tcPr>
                </a:tc>
              </a:tr>
              <a:tr h="322729">
                <a:tc>
                  <a:txBody>
                    <a:bodyPr/>
                    <a:lstStyle/>
                    <a:p>
                      <a:pPr>
                        <a:defRPr sz="900" b="0">
                          <a:solidFill>
                            <a:srgbClr val="000000"/>
                          </a:solidFill>
                          <a:latin typeface="P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pPr>
                        <a:defRPr sz="1100" b="0">
                          <a:solidFill>
                            <a:srgbClr val="000000"/>
                          </a:solidFill>
                          <a:latin typeface="Poppins"/>
                        </a:defRPr>
                      </a:pPr>
                      <a:r>
                        <a:t>          14.18. Alphabet Inc.</a:t>
                      </a:r>
                    </a:p>
                  </a:txBody>
                  <a:tcPr>
                    <a:noFill/>
                    <a:lnL>
                      <a:noFill/>
                    </a:lnL>
                    <a:lnR>
                      <a:noFill/>
                    </a:lnR>
                    <a:lnT>
                      <a:noFill/>
                    </a:lnT>
                    <a:lnB>
                      <a:noFill/>
                    </a:lnB>
                  </a:tcPr>
                </a:tc>
              </a:tr>
              <a:tr h="322729">
                <a:tc>
                  <a:txBody>
                    <a:bodyPr/>
                    <a:lstStyle/>
                    <a:p>
                      <a:pPr>
                        <a:defRPr sz="1100" b="0">
                          <a:solidFill>
                            <a:srgbClr val="000000"/>
                          </a:solidFill>
                          <a:latin typeface="Poppins"/>
                        </a:defRPr>
                      </a:pPr>
                      <a:r>
                        <a:t>          14.2. Microsoft Corporation</a:t>
                      </a:r>
                    </a:p>
                  </a:txBody>
                  <a:tcPr>
                    <a:noFill/>
                    <a:lnL>
                      <a:noFill/>
                    </a:lnL>
                    <a:lnR>
                      <a:noFill/>
                    </a:lnR>
                    <a:lnT>
                      <a:noFill/>
                    </a:lnT>
                    <a:lnB>
                      <a:noFill/>
                    </a:lnB>
                  </a:tcPr>
                </a:tc>
                <a:tc>
                  <a:txBody>
                    <a:bodyPr/>
                    <a:lstStyle/>
                    <a:p>
                      <a:pPr>
                        <a:defRPr sz="1100" b="0">
                          <a:solidFill>
                            <a:srgbClr val="000000"/>
                          </a:solidFill>
                          <a:latin typeface="Poppins"/>
                        </a:defRPr>
                      </a:pPr>
                      <a:r>
                        <a:t>          14.19. Amazon.com Inc.</a:t>
                      </a:r>
                    </a:p>
                  </a:txBody>
                  <a:tcPr>
                    <a:noFill/>
                    <a:lnL>
                      <a:noFill/>
                    </a:lnL>
                    <a:lnR>
                      <a:noFill/>
                    </a:lnR>
                    <a:lnT>
                      <a:noFill/>
                    </a:lnT>
                    <a:lnB>
                      <a:noFill/>
                    </a:lnB>
                  </a:tcPr>
                </a:tc>
              </a:tr>
              <a:tr h="322729">
                <a:tc>
                  <a:txBody>
                    <a:bodyPr/>
                    <a:lstStyle/>
                    <a:p>
                      <a:pPr>
                        <a:defRPr sz="1100" b="0">
                          <a:solidFill>
                            <a:srgbClr val="000000"/>
                          </a:solidFill>
                          <a:latin typeface="Poppins"/>
                        </a:defRPr>
                      </a:pPr>
                      <a:r>
                        <a:t>          14.3. Alphabet Inc.</a:t>
                      </a:r>
                    </a:p>
                  </a:txBody>
                  <a:tcPr>
                    <a:noFill/>
                    <a:lnL>
                      <a:noFill/>
                    </a:lnL>
                    <a:lnR>
                      <a:noFill/>
                    </a:lnR>
                    <a:lnT>
                      <a:noFill/>
                    </a:lnT>
                    <a:lnB>
                      <a:noFill/>
                    </a:lnB>
                  </a:tcPr>
                </a:tc>
                <a:tc>
                  <a:txBody>
                    <a:bodyPr/>
                    <a:lstStyle/>
                    <a:p>
                      <a:pPr>
                        <a:defRPr sz="1100" b="0">
                          <a:solidFill>
                            <a:srgbClr val="000000"/>
                          </a:solidFill>
                          <a:latin typeface="Poppins"/>
                        </a:defRPr>
                      </a:pPr>
                      <a:r>
                        <a:t>          14.20. Tesla Inc.</a:t>
                      </a:r>
                    </a:p>
                  </a:txBody>
                  <a:tcPr>
                    <a:noFill/>
                    <a:lnL>
                      <a:noFill/>
                    </a:lnL>
                    <a:lnR>
                      <a:noFill/>
                    </a:lnR>
                    <a:lnT>
                      <a:noFill/>
                    </a:lnT>
                    <a:lnB>
                      <a:noFill/>
                    </a:lnB>
                  </a:tcPr>
                </a:tc>
              </a:tr>
              <a:tr h="322729">
                <a:tc>
                  <a:txBody>
                    <a:bodyPr/>
                    <a:lstStyle/>
                    <a:p>
                      <a:pPr>
                        <a:defRPr sz="1100" b="0">
                          <a:solidFill>
                            <a:srgbClr val="000000"/>
                          </a:solidFill>
                          <a:latin typeface="Poppins"/>
                        </a:defRPr>
                      </a:pPr>
                      <a:r>
                        <a:t>          14.4. Amazon.com Inc.</a:t>
                      </a:r>
                    </a:p>
                  </a:txBody>
                  <a:tcPr>
                    <a:noFill/>
                    <a:lnL>
                      <a:noFill/>
                    </a:lnL>
                    <a:lnR>
                      <a:noFill/>
                    </a:lnR>
                    <a:lnT>
                      <a:noFill/>
                    </a:lnT>
                    <a:lnB>
                      <a:noFill/>
                    </a:lnB>
                  </a:tcPr>
                </a:tc>
                <a:tc>
                  <a:txBody>
                    <a:bodyPr/>
                    <a:lstStyle/>
                    <a:p>
                      <a:pPr>
                        <a:defRPr sz="900" b="0">
                          <a:solidFill>
                            <a:srgbClr val="000000"/>
                          </a:solidFill>
                          <a:latin typeface="Poppins"/>
                        </a:defRPr>
                      </a:pPr>
                      <a:r>
                        <a:t>Note : The list of companies mentioned are for indication purpose and are subject to change over the due course of the research</a:t>
                      </a:r>
                    </a:p>
                  </a:txBody>
                  <a:tcPr>
                    <a:noFill/>
                    <a:lnL>
                      <a:noFill/>
                    </a:lnL>
                    <a:lnR>
                      <a:noFill/>
                    </a:lnR>
                    <a:lnT>
                      <a:noFill/>
                    </a:lnT>
                    <a:lnB>
                      <a:noFill/>
                    </a:lnB>
                  </a:tcPr>
                </a:tc>
              </a:tr>
              <a:tr h="322729">
                <a:tc>
                  <a:txBody>
                    <a:bodyPr/>
                    <a:lstStyle/>
                    <a:p>
                      <a:pPr>
                        <a:defRPr sz="1100" b="0">
                          <a:solidFill>
                            <a:srgbClr val="000000"/>
                          </a:solidFill>
                          <a:latin typeface="Poppins"/>
                        </a:defRPr>
                      </a:pPr>
                      <a:r>
                        <a:t>          14.5. Tesla Inc.</a:t>
                      </a:r>
                    </a:p>
                  </a:txBody>
                  <a:tcPr>
                    <a:noFill/>
                    <a:lnL>
                      <a:noFill/>
                    </a:lnL>
                    <a:lnR>
                      <a:noFill/>
                    </a:lnR>
                    <a:lnT>
                      <a:noFill/>
                    </a:lnT>
                    <a:lnB>
                      <a:noFill/>
                    </a:lnB>
                  </a:tcPr>
                </a:tc>
                <a:tc>
                  <a:txBody>
                    <a:bodyPr/>
                    <a:lstStyle/>
                    <a:p>
                      <a:pPr>
                        <a:defRPr sz="1100" b="1">
                          <a:solidFill>
                            <a:srgbClr val="7030A0"/>
                          </a:solidFill>
                          <a:latin typeface="Poppins"/>
                        </a:defRPr>
                      </a:pPr>
                      <a:r>
                        <a:t>15. Conclusion &amp; Recommendation</a:t>
                      </a:r>
                    </a:p>
                  </a:txBody>
                  <a:tcPr>
                    <a:noFill/>
                    <a:lnL>
                      <a:noFill/>
                    </a:lnL>
                    <a:lnR>
                      <a:noFill/>
                    </a:lnR>
                    <a:lnT>
                      <a:noFill/>
                    </a:lnT>
                    <a:lnB>
                      <a:noFill/>
                    </a:lnB>
                  </a:tcPr>
                </a:tc>
              </a:tr>
              <a:tr h="322729">
                <a:tc>
                  <a:txBody>
                    <a:bodyPr/>
                    <a:lstStyle/>
                    <a:p>
                      <a:pPr>
                        <a:defRPr sz="1100" b="0">
                          <a:solidFill>
                            <a:srgbClr val="000000"/>
                          </a:solidFill>
                          <a:latin typeface="Poppins"/>
                        </a:defRPr>
                      </a:pPr>
                      <a:r>
                        <a:t>          14.6. Apple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14.7.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14.8. Alphabet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14.9. Amazon.com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14.10. Tesla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14.11. Apple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14.13. Alphabet Inc.</a:t>
                      </a:r>
                    </a:p>
                  </a:txBody>
                  <a:tcPr>
                    <a:noFill/>
                    <a:lnL>
                      <a:noFill/>
                    </a:lnL>
                    <a:lnR>
                      <a:noFill/>
                    </a:lnR>
                    <a:lnT>
                      <a:noFill/>
                    </a:lnT>
                    <a:lnB>
                      <a:noFill/>
                    </a:lnB>
                  </a:tcPr>
                </a:tc>
                <a:tc>
                  <a:txBody>
                    <a:bodyPr/>
                    <a:lstStyle/>
                    <a:p/>
                  </a:txBody>
                  <a:tcPr>
                    <a:noFill/>
                    <a:lnL>
                      <a:noFill/>
                    </a:lnL>
                    <a:lnR>
                      <a:noFill/>
                    </a:lnR>
                    <a:lnT>
                      <a:noFill/>
                    </a:lnT>
                    <a:lnB>
                      <a:noFill/>
                    </a:lnB>
                  </a:tcPr>
                </a:tc>
              </a:tr>
              <a:tr h="322736">
                <a:tc>
                  <a:txBody>
                    <a:bodyPr/>
                    <a:lstStyle/>
                    <a:p>
                      <a:pPr>
                        <a:defRPr sz="1100" b="0">
                          <a:solidFill>
                            <a:srgbClr val="000000"/>
                          </a:solidFill>
                          <a:latin typeface="Poppins"/>
                        </a:defRPr>
                      </a:pPr>
                      <a:r>
                        <a:t>          14.14. Amazon.com Inc.</a:t>
                      </a:r>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14327</TotalTime>
  <Words>2493</Words>
  <Application>Microsoft Office PowerPoint</Application>
  <PresentationFormat>Widescreen</PresentationFormat>
  <Paragraphs>494</Paragraphs>
  <Slides>42</Slides>
  <Notes>13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42</vt:i4>
      </vt:variant>
    </vt:vector>
  </HeadingPairs>
  <TitlesOfParts>
    <vt:vector size="57"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DYNAMICS &amp; OUTLOOK </vt:lpstr>
      <vt:lpstr>MARKET DYNAMICS &amp; OUTLOOK </vt:lpstr>
      <vt:lpstr>MARKET DYNAMICS &amp; OUTLOOK : MARKET DRIVERS &amp; OPPORTUNITIES (1/X) </vt:lpstr>
      <vt:lpstr>MARKET DYNAMICS &amp; OUTLOOK : MARKET DRIVERS &amp; OPPORTUNITIES (2/X) </vt:lpstr>
      <vt:lpstr>MARKET DYNAMICS &amp; OUTLOOK : MARKET RESTRAINTS &amp; CHALLENGES [1/X]</vt:lpstr>
      <vt:lpstr>MARKET DYNAMICS &amp; OUTLOOK</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LANDSCAPE Competitive Dashboard Market Positioning of Key Players, 2024 Strategies Adopted By Key Market Players Recent Development  Market Share Analysis, 2024</vt:lpstr>
      <vt:lpstr>COMPETITIVE LANDSCAPE</vt:lpstr>
      <vt:lpstr>COMPETITIVE DASHBOARD</vt:lpstr>
      <vt:lpstr>COMPANY PROFILES</vt:lpstr>
      <vt:lpstr>{{company}} - COMPANY OVERVIEW</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131</cp:revision>
  <dcterms:created xsi:type="dcterms:W3CDTF">2024-08-12T13:13:25Z</dcterms:created>
  <dcterms:modified xsi:type="dcterms:W3CDTF">2025-09-18T16:14:32Z</dcterms:modified>
</cp:coreProperties>
</file>